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8"/>
  </p:notesMasterIdLst>
  <p:sldIdLst>
    <p:sldId id="256" r:id="rId2"/>
    <p:sldId id="261" r:id="rId3"/>
    <p:sldId id="271" r:id="rId4"/>
    <p:sldId id="297" r:id="rId5"/>
    <p:sldId id="258" r:id="rId6"/>
    <p:sldId id="284" r:id="rId7"/>
    <p:sldId id="267" r:id="rId8"/>
    <p:sldId id="282" r:id="rId9"/>
    <p:sldId id="298" r:id="rId10"/>
    <p:sldId id="299" r:id="rId11"/>
    <p:sldId id="300" r:id="rId12"/>
    <p:sldId id="301" r:id="rId13"/>
    <p:sldId id="303" r:id="rId14"/>
    <p:sldId id="304" r:id="rId15"/>
    <p:sldId id="306" r:id="rId16"/>
    <p:sldId id="30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9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04687-D9B9-4711-8872-6C2FE730A63C}">
  <a:tblStyle styleId="{31904687-D9B9-4711-8872-6C2FE730A6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6135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38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5993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115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459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24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96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15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41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41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25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7f9262ee2f_0_26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7f9262ee2f_0_26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578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77380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918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188436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2163593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28075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166217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355495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66" r:id="rId2"/>
    <p:sldLayoutId id="2147483667" r:id="rId3"/>
    <p:sldLayoutId id="2147483672" r:id="rId4"/>
    <p:sldLayoutId id="2147483673" r:id="rId5"/>
    <p:sldLayoutId id="2147483674" r:id="rId6"/>
    <p:sldLayoutId id="2147483675" r:id="rId7"/>
    <p:sldLayoutId id="2147483676" r:id="rId8"/>
    <p:sldLayoutId id="2147483677"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Picture 1">
            <a:extLst>
              <a:ext uri="{FF2B5EF4-FFF2-40B4-BE49-F238E27FC236}">
                <a16:creationId xmlns:a16="http://schemas.microsoft.com/office/drawing/2014/main" id="{D4680235-A84C-F9CE-6200-F6485C566B1D}"/>
              </a:ext>
            </a:extLst>
          </p:cNvPr>
          <p:cNvPicPr>
            <a:picLocks noChangeAspect="1"/>
          </p:cNvPicPr>
          <p:nvPr/>
        </p:nvPicPr>
        <p:blipFill>
          <a:blip r:embed="rId3">
            <a:alphaModFix/>
          </a:blip>
          <a:stretch>
            <a:fillRect/>
          </a:stretch>
        </p:blipFill>
        <p:spPr>
          <a:xfrm>
            <a:off x="3642882" y="130736"/>
            <a:ext cx="1184025" cy="1155608"/>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
        <p:nvSpPr>
          <p:cNvPr id="11" name="TextBox 10">
            <a:extLst>
              <a:ext uri="{FF2B5EF4-FFF2-40B4-BE49-F238E27FC236}">
                <a16:creationId xmlns:a16="http://schemas.microsoft.com/office/drawing/2014/main" id="{CBACF404-6BBD-93CE-D44F-B3AAE5DDBC70}"/>
              </a:ext>
            </a:extLst>
          </p:cNvPr>
          <p:cNvSpPr txBox="1"/>
          <p:nvPr/>
        </p:nvSpPr>
        <p:spPr>
          <a:xfrm>
            <a:off x="1759716" y="2149286"/>
            <a:ext cx="2665828" cy="461665"/>
          </a:xfrm>
          <a:prstGeom prst="rect">
            <a:avLst/>
          </a:prstGeom>
          <a:noFill/>
        </p:spPr>
        <p:txBody>
          <a:bodyPr wrap="square" rtlCol="0">
            <a:spAutoFit/>
          </a:bodyPr>
          <a:lstStyle/>
          <a:p>
            <a:r>
              <a:rPr lang="en-IN" sz="2400" b="1" dirty="0">
                <a:solidFill>
                  <a:schemeClr val="bg1"/>
                </a:solidFill>
              </a:rPr>
              <a:t>Presented by</a:t>
            </a:r>
            <a:r>
              <a:rPr lang="en-IN" dirty="0"/>
              <a:t> </a:t>
            </a:r>
            <a:r>
              <a:rPr lang="en-IN" sz="2400" b="1" dirty="0">
                <a:solidFill>
                  <a:schemeClr val="bg1"/>
                </a:solidFill>
              </a:rPr>
              <a:t>:</a:t>
            </a:r>
            <a:endParaRPr lang="en-IN" b="1" dirty="0">
              <a:solidFill>
                <a:schemeClr val="bg1"/>
              </a:solidFill>
            </a:endParaRPr>
          </a:p>
        </p:txBody>
      </p:sp>
      <p:sp>
        <p:nvSpPr>
          <p:cNvPr id="12" name="TextBox 11">
            <a:extLst>
              <a:ext uri="{FF2B5EF4-FFF2-40B4-BE49-F238E27FC236}">
                <a16:creationId xmlns:a16="http://schemas.microsoft.com/office/drawing/2014/main" id="{77814216-2184-F2D9-5CE0-76596CBCB025}"/>
              </a:ext>
            </a:extLst>
          </p:cNvPr>
          <p:cNvSpPr txBox="1"/>
          <p:nvPr/>
        </p:nvSpPr>
        <p:spPr>
          <a:xfrm>
            <a:off x="3880624" y="2149286"/>
            <a:ext cx="3431539" cy="461665"/>
          </a:xfrm>
          <a:prstGeom prst="rect">
            <a:avLst/>
          </a:prstGeom>
          <a:noFill/>
        </p:spPr>
        <p:txBody>
          <a:bodyPr wrap="square" rtlCol="0">
            <a:spAutoFit/>
          </a:bodyPr>
          <a:lstStyle/>
          <a:p>
            <a:r>
              <a:rPr lang="en-IN" sz="2400" b="1" dirty="0">
                <a:solidFill>
                  <a:schemeClr val="bg1"/>
                </a:solidFill>
              </a:rPr>
              <a:t>Ramprakash Tripathi</a:t>
            </a:r>
          </a:p>
        </p:txBody>
      </p:sp>
      <p:sp>
        <p:nvSpPr>
          <p:cNvPr id="13" name="TextBox 12">
            <a:extLst>
              <a:ext uri="{FF2B5EF4-FFF2-40B4-BE49-F238E27FC236}">
                <a16:creationId xmlns:a16="http://schemas.microsoft.com/office/drawing/2014/main" id="{5B5E1E1D-BB4F-3565-16B1-C4B7E62A3CD5}"/>
              </a:ext>
            </a:extLst>
          </p:cNvPr>
          <p:cNvSpPr txBox="1"/>
          <p:nvPr/>
        </p:nvSpPr>
        <p:spPr>
          <a:xfrm>
            <a:off x="3092630" y="2678828"/>
            <a:ext cx="30660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2090E"/>
                </a:solidFill>
                <a:effectLst/>
                <a:highlight>
                  <a:srgbClr val="FF00FF"/>
                </a:highlight>
                <a:uLnTx/>
                <a:uFillTx/>
                <a:latin typeface="Arial"/>
                <a:cs typeface="Arial"/>
                <a:sym typeface="Arial"/>
              </a:rPr>
              <a:t> </a:t>
            </a:r>
            <a:r>
              <a:rPr kumimoji="0" lang="en-US" sz="2400" b="1" i="0" u="none" strike="noStrike" kern="0" cap="none" spc="0" normalizeH="0" baseline="0" noProof="0" dirty="0">
                <a:ln>
                  <a:noFill/>
                </a:ln>
                <a:solidFill>
                  <a:srgbClr val="02090E"/>
                </a:solidFill>
                <a:effectLst/>
                <a:highlight>
                  <a:srgbClr val="FF00FF"/>
                </a:highlight>
                <a:uLnTx/>
                <a:uFillTx/>
                <a:latin typeface="Arial"/>
                <a:cs typeface="Arial"/>
                <a:sym typeface="Arial"/>
              </a:rPr>
              <a:t>Data Analyst. </a:t>
            </a:r>
            <a:endParaRPr kumimoji="0" lang="en-IN" sz="1800" b="1" i="0" u="none" strike="noStrike" kern="0" cap="none" spc="0" normalizeH="0" baseline="0" noProof="0" dirty="0">
              <a:ln>
                <a:noFill/>
              </a:ln>
              <a:solidFill>
                <a:srgbClr val="02090E"/>
              </a:solidFill>
              <a:effectLst/>
              <a:highlight>
                <a:srgbClr val="FF00FF"/>
              </a:highlight>
              <a:uLnTx/>
              <a:uFillTx/>
              <a:latin typeface="Arial"/>
              <a:cs typeface="Arial"/>
              <a:sym typeface="Arial"/>
            </a:endParaRPr>
          </a:p>
        </p:txBody>
      </p:sp>
      <p:sp>
        <p:nvSpPr>
          <p:cNvPr id="14" name="Google Shape;69;p13">
            <a:extLst>
              <a:ext uri="{FF2B5EF4-FFF2-40B4-BE49-F238E27FC236}">
                <a16:creationId xmlns:a16="http://schemas.microsoft.com/office/drawing/2014/main" id="{AE898E92-7E68-86A7-65B8-76D2E182AC75}"/>
              </a:ext>
            </a:extLst>
          </p:cNvPr>
          <p:cNvSpPr txBox="1">
            <a:spLocks/>
          </p:cNvSpPr>
          <p:nvPr/>
        </p:nvSpPr>
        <p:spPr>
          <a:xfrm>
            <a:off x="1411337" y="3553855"/>
            <a:ext cx="6473270" cy="4616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buFont typeface="Montserrat"/>
              <a:buNone/>
            </a:pPr>
            <a:r>
              <a:rPr lang="en-US" sz="2000" b="1" dirty="0">
                <a:solidFill>
                  <a:srgbClr val="02090E"/>
                </a:solidFill>
                <a:highlight>
                  <a:srgbClr val="808000"/>
                </a:highlight>
              </a:rPr>
              <a:t>EXECUTIVE PROGRAM IN DATA SCIENCE &amp; AI </a:t>
            </a:r>
            <a:r>
              <a:rPr lang="en-US" sz="2000" b="1" dirty="0">
                <a:solidFill>
                  <a:schemeClr val="tx2">
                    <a:lumMod val="10000"/>
                  </a:schemeClr>
                </a:solidFill>
                <a:highlight>
                  <a:srgbClr val="808000"/>
                </a:highlight>
              </a:rPr>
              <a:t>. </a:t>
            </a:r>
          </a:p>
        </p:txBody>
      </p:sp>
      <p:sp>
        <p:nvSpPr>
          <p:cNvPr id="16" name="TextBox 15">
            <a:extLst>
              <a:ext uri="{FF2B5EF4-FFF2-40B4-BE49-F238E27FC236}">
                <a16:creationId xmlns:a16="http://schemas.microsoft.com/office/drawing/2014/main" id="{49BD0339-9969-CBF5-5169-5930065491C5}"/>
              </a:ext>
            </a:extLst>
          </p:cNvPr>
          <p:cNvSpPr txBox="1"/>
          <p:nvPr/>
        </p:nvSpPr>
        <p:spPr>
          <a:xfrm>
            <a:off x="2274975" y="4053661"/>
            <a:ext cx="37033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Find Me :</a:t>
            </a:r>
            <a:r>
              <a:rPr kumimoji="0" lang="en-US" sz="1400" b="1" i="0" u="none" strike="noStrike" kern="0" cap="none" spc="0" normalizeH="0" baseline="0" noProof="0" dirty="0">
                <a:ln>
                  <a:noFill/>
                </a:ln>
                <a:solidFill>
                  <a:srgbClr val="FFFFFF"/>
                </a:solidFill>
                <a:effectLst/>
                <a:highlight>
                  <a:srgbClr val="FF00FF"/>
                </a:highlight>
                <a:uLnTx/>
                <a:uFillTx/>
                <a:latin typeface="Arial"/>
                <a:cs typeface="Arial"/>
                <a:sym typeface="Arial"/>
              </a:rPr>
              <a:t>  </a:t>
            </a:r>
            <a:endParaRPr kumimoji="0" lang="en-IN" sz="1400" b="1" i="0" u="none" strike="noStrike" kern="0" cap="none" spc="0" normalizeH="0" baseline="0" noProof="0" dirty="0">
              <a:ln>
                <a:noFill/>
              </a:ln>
              <a:solidFill>
                <a:srgbClr val="FFFFFF"/>
              </a:solidFill>
              <a:effectLst/>
              <a:highlight>
                <a:srgbClr val="FF00FF"/>
              </a:highlight>
              <a:uLnTx/>
              <a:uFillTx/>
              <a:latin typeface="Arial"/>
              <a:cs typeface="Arial"/>
              <a:sym typeface="Arial"/>
            </a:endParaRPr>
          </a:p>
        </p:txBody>
      </p:sp>
      <p:sp>
        <p:nvSpPr>
          <p:cNvPr id="17" name="TextBox 16">
            <a:extLst>
              <a:ext uri="{FF2B5EF4-FFF2-40B4-BE49-F238E27FC236}">
                <a16:creationId xmlns:a16="http://schemas.microsoft.com/office/drawing/2014/main" id="{9E865557-67E3-D90B-B3CE-BCBCDDD55646}"/>
              </a:ext>
            </a:extLst>
          </p:cNvPr>
          <p:cNvSpPr txBox="1"/>
          <p:nvPr/>
        </p:nvSpPr>
        <p:spPr>
          <a:xfrm>
            <a:off x="3151643" y="4305162"/>
            <a:ext cx="41605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Email : </a:t>
            </a:r>
            <a:r>
              <a:rPr kumimoji="0" lang="en-US" sz="1400" b="0" i="1" u="none" strike="noStrike" kern="0" cap="none" spc="0" normalizeH="0" baseline="0" noProof="0" dirty="0">
                <a:ln>
                  <a:noFill/>
                </a:ln>
                <a:solidFill>
                  <a:srgbClr val="FFFFFF"/>
                </a:solidFill>
                <a:effectLst/>
                <a:uLnTx/>
                <a:uFillTx/>
                <a:latin typeface="Arial"/>
                <a:cs typeface="Arial"/>
                <a:sym typeface="Arial"/>
              </a:rPr>
              <a:t>ramprakashtripathi108@gmail.com</a:t>
            </a:r>
            <a:endParaRPr kumimoji="0" lang="en-IN" sz="1400" b="0" i="1" u="none" strike="noStrike" kern="0" cap="none" spc="0" normalizeH="0" baseline="0" noProof="0" dirty="0">
              <a:ln>
                <a:noFill/>
              </a:ln>
              <a:solidFill>
                <a:srgbClr val="FFFFFF"/>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EB4515F6-BA0D-07D2-3A4F-C63B300F9A67}"/>
              </a:ext>
            </a:extLst>
          </p:cNvPr>
          <p:cNvSpPr txBox="1"/>
          <p:nvPr/>
        </p:nvSpPr>
        <p:spPr>
          <a:xfrm>
            <a:off x="3151643" y="4616204"/>
            <a:ext cx="52197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FFFFFF"/>
                </a:solidFill>
                <a:effectLst/>
                <a:uLnTx/>
                <a:uFillTx/>
                <a:latin typeface="-apple-system"/>
                <a:cs typeface="Arial"/>
                <a:sym typeface="Arial"/>
              </a:rPr>
              <a:t>LinkedIn </a:t>
            </a:r>
            <a:r>
              <a:rPr kumimoji="0" lang="en-IN" sz="1600" b="0" i="1" u="none" strike="noStrike" kern="0" cap="none" spc="0" normalizeH="0" baseline="0" noProof="0" dirty="0">
                <a:ln>
                  <a:noFill/>
                </a:ln>
                <a:solidFill>
                  <a:srgbClr val="FFFFFF"/>
                </a:solidFill>
                <a:effectLst/>
                <a:uLnTx/>
                <a:uFillTx/>
                <a:latin typeface="-apple-system"/>
                <a:cs typeface="Arial"/>
                <a:sym typeface="Arial"/>
              </a:rPr>
              <a:t>:  linkedin.com/in/ramprakash-tripathi-aa86771a7</a:t>
            </a:r>
            <a:endParaRPr kumimoji="0" lang="en-IN" sz="1600" b="0" i="1" u="none" strike="noStrike" kern="0" cap="none" spc="0" normalizeH="0" baseline="0" noProof="0" dirty="0">
              <a:ln>
                <a:noFill/>
              </a:ln>
              <a:solidFill>
                <a:srgbClr val="FFFFFF"/>
              </a:solidFill>
              <a:effectLst/>
              <a:uLnTx/>
              <a:uFillTx/>
              <a:latin typeface="Arial"/>
              <a:cs typeface="Arial"/>
              <a:sym typeface="Arial"/>
            </a:endParaRPr>
          </a:p>
        </p:txBody>
      </p:sp>
      <p:grpSp>
        <p:nvGrpSpPr>
          <p:cNvPr id="19" name="Google Shape;2170;p68">
            <a:extLst>
              <a:ext uri="{FF2B5EF4-FFF2-40B4-BE49-F238E27FC236}">
                <a16:creationId xmlns:a16="http://schemas.microsoft.com/office/drawing/2014/main" id="{F5333167-9D40-0B71-FDE1-5EE2B504D4EE}"/>
              </a:ext>
            </a:extLst>
          </p:cNvPr>
          <p:cNvGrpSpPr/>
          <p:nvPr/>
        </p:nvGrpSpPr>
        <p:grpSpPr>
          <a:xfrm>
            <a:off x="2886467" y="4646981"/>
            <a:ext cx="265176" cy="307777"/>
            <a:chOff x="3752358" y="3817349"/>
            <a:chExt cx="346056" cy="345674"/>
          </a:xfrm>
        </p:grpSpPr>
        <p:sp>
          <p:nvSpPr>
            <p:cNvPr id="20" name="Google Shape;2171;p68">
              <a:extLst>
                <a:ext uri="{FF2B5EF4-FFF2-40B4-BE49-F238E27FC236}">
                  <a16:creationId xmlns:a16="http://schemas.microsoft.com/office/drawing/2014/main" id="{F7801602-632D-9542-FB13-75E49463C3E9}"/>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2;p68">
              <a:extLst>
                <a:ext uri="{FF2B5EF4-FFF2-40B4-BE49-F238E27FC236}">
                  <a16:creationId xmlns:a16="http://schemas.microsoft.com/office/drawing/2014/main" id="{8F8B2C36-F8F5-3EED-CFF9-7675EF4B1D3C}"/>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3;p68">
              <a:extLst>
                <a:ext uri="{FF2B5EF4-FFF2-40B4-BE49-F238E27FC236}">
                  <a16:creationId xmlns:a16="http://schemas.microsoft.com/office/drawing/2014/main" id="{1FEB27B6-3F82-5188-878F-84BEBA22AB30}"/>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4;p68">
              <a:extLst>
                <a:ext uri="{FF2B5EF4-FFF2-40B4-BE49-F238E27FC236}">
                  <a16:creationId xmlns:a16="http://schemas.microsoft.com/office/drawing/2014/main" id="{2D7E8041-7789-9132-2245-486104C02E23}"/>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62;p38">
            <a:extLst>
              <a:ext uri="{FF2B5EF4-FFF2-40B4-BE49-F238E27FC236}">
                <a16:creationId xmlns:a16="http://schemas.microsoft.com/office/drawing/2014/main" id="{3A3B027A-6078-92A3-5A51-B711A51048BA}"/>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Tree>
    <p:extLst>
      <p:ext uri="{BB962C8B-B14F-4D97-AF65-F5344CB8AC3E}">
        <p14:creationId xmlns:p14="http://schemas.microsoft.com/office/powerpoint/2010/main" val="292094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6" name="Picture 5">
            <a:extLst>
              <a:ext uri="{FF2B5EF4-FFF2-40B4-BE49-F238E27FC236}">
                <a16:creationId xmlns:a16="http://schemas.microsoft.com/office/drawing/2014/main" id="{7C494D88-1C06-E75F-FBE0-E0C2A23B7085}"/>
              </a:ext>
            </a:extLst>
          </p:cNvPr>
          <p:cNvPicPr>
            <a:picLocks noChangeAspect="1"/>
          </p:cNvPicPr>
          <p:nvPr/>
        </p:nvPicPr>
        <p:blipFill>
          <a:blip r:embed="rId3"/>
          <a:stretch>
            <a:fillRect/>
          </a:stretch>
        </p:blipFill>
        <p:spPr>
          <a:xfrm>
            <a:off x="9454" y="356653"/>
            <a:ext cx="9134545" cy="4794281"/>
          </a:xfrm>
          <a:prstGeom prst="rect">
            <a:avLst/>
          </a:prstGeom>
        </p:spPr>
      </p:pic>
      <p:pic>
        <p:nvPicPr>
          <p:cNvPr id="7" name="Picture 6">
            <a:extLst>
              <a:ext uri="{FF2B5EF4-FFF2-40B4-BE49-F238E27FC236}">
                <a16:creationId xmlns:a16="http://schemas.microsoft.com/office/drawing/2014/main" id="{72EC2A91-A7FF-D08D-2913-65C8804ED83F}"/>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242452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6" name="Picture 5">
            <a:extLst>
              <a:ext uri="{FF2B5EF4-FFF2-40B4-BE49-F238E27FC236}">
                <a16:creationId xmlns:a16="http://schemas.microsoft.com/office/drawing/2014/main" id="{348751B8-2C5F-D5B8-AC99-9AF53B164E75}"/>
              </a:ext>
            </a:extLst>
          </p:cNvPr>
          <p:cNvPicPr>
            <a:picLocks noChangeAspect="1"/>
          </p:cNvPicPr>
          <p:nvPr/>
        </p:nvPicPr>
        <p:blipFill>
          <a:blip r:embed="rId3"/>
          <a:stretch>
            <a:fillRect/>
          </a:stretch>
        </p:blipFill>
        <p:spPr>
          <a:xfrm>
            <a:off x="30746" y="587297"/>
            <a:ext cx="9082507" cy="4501141"/>
          </a:xfrm>
          <a:prstGeom prst="rect">
            <a:avLst/>
          </a:prstGeom>
        </p:spPr>
      </p:pic>
      <p:pic>
        <p:nvPicPr>
          <p:cNvPr id="7" name="Picture 6">
            <a:extLst>
              <a:ext uri="{FF2B5EF4-FFF2-40B4-BE49-F238E27FC236}">
                <a16:creationId xmlns:a16="http://schemas.microsoft.com/office/drawing/2014/main" id="{5A6D9523-16BF-2BB7-F681-C75A588D0A8B}"/>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197349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8" name="Picture 7">
            <a:extLst>
              <a:ext uri="{FF2B5EF4-FFF2-40B4-BE49-F238E27FC236}">
                <a16:creationId xmlns:a16="http://schemas.microsoft.com/office/drawing/2014/main" id="{1C90B7B0-7E67-89DF-9059-41D04E11418A}"/>
              </a:ext>
            </a:extLst>
          </p:cNvPr>
          <p:cNvPicPr>
            <a:picLocks noChangeAspect="1"/>
          </p:cNvPicPr>
          <p:nvPr/>
        </p:nvPicPr>
        <p:blipFill>
          <a:blip r:embed="rId3"/>
          <a:stretch>
            <a:fillRect/>
          </a:stretch>
        </p:blipFill>
        <p:spPr>
          <a:xfrm>
            <a:off x="30747" y="408878"/>
            <a:ext cx="9082506" cy="4701863"/>
          </a:xfrm>
          <a:prstGeom prst="rect">
            <a:avLst/>
          </a:prstGeom>
        </p:spPr>
      </p:pic>
      <p:pic>
        <p:nvPicPr>
          <p:cNvPr id="9" name="Picture 8">
            <a:extLst>
              <a:ext uri="{FF2B5EF4-FFF2-40B4-BE49-F238E27FC236}">
                <a16:creationId xmlns:a16="http://schemas.microsoft.com/office/drawing/2014/main" id="{3D836B92-F9F6-8027-4431-29B40BA477A4}"/>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179595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6" name="Picture 5">
            <a:extLst>
              <a:ext uri="{FF2B5EF4-FFF2-40B4-BE49-F238E27FC236}">
                <a16:creationId xmlns:a16="http://schemas.microsoft.com/office/drawing/2014/main" id="{737839B4-979A-BE04-28AE-6B1CD7339BA4}"/>
              </a:ext>
            </a:extLst>
          </p:cNvPr>
          <p:cNvPicPr>
            <a:picLocks noChangeAspect="1"/>
          </p:cNvPicPr>
          <p:nvPr/>
        </p:nvPicPr>
        <p:blipFill>
          <a:blip r:embed="rId3"/>
          <a:stretch>
            <a:fillRect/>
          </a:stretch>
        </p:blipFill>
        <p:spPr>
          <a:xfrm>
            <a:off x="30747" y="597754"/>
            <a:ext cx="9082506" cy="4553180"/>
          </a:xfrm>
          <a:prstGeom prst="rect">
            <a:avLst/>
          </a:prstGeom>
        </p:spPr>
      </p:pic>
      <p:pic>
        <p:nvPicPr>
          <p:cNvPr id="7" name="Picture 6">
            <a:extLst>
              <a:ext uri="{FF2B5EF4-FFF2-40B4-BE49-F238E27FC236}">
                <a16:creationId xmlns:a16="http://schemas.microsoft.com/office/drawing/2014/main" id="{85CBD61D-84E8-1290-20BA-EEA7FA5BE80B}"/>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103153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5" name="TextBox 4">
            <a:extLst>
              <a:ext uri="{FF2B5EF4-FFF2-40B4-BE49-F238E27FC236}">
                <a16:creationId xmlns:a16="http://schemas.microsoft.com/office/drawing/2014/main" id="{3920B607-BF4D-DD11-9AE7-02893EB0FF19}"/>
              </a:ext>
            </a:extLst>
          </p:cNvPr>
          <p:cNvSpPr txBox="1"/>
          <p:nvPr/>
        </p:nvSpPr>
        <p:spPr>
          <a:xfrm>
            <a:off x="2639119" y="306356"/>
            <a:ext cx="3679903" cy="584775"/>
          </a:xfrm>
          <a:prstGeom prst="rect">
            <a:avLst/>
          </a:prstGeom>
          <a:noFill/>
        </p:spPr>
        <p:txBody>
          <a:bodyPr wrap="square" rtlCol="0">
            <a:spAutoFit/>
          </a:bodyPr>
          <a:lstStyle/>
          <a:p>
            <a:r>
              <a:rPr lang="en-IN" sz="3200" b="1" u="sng" dirty="0">
                <a:solidFill>
                  <a:srgbClr val="FFC000"/>
                </a:solidFill>
              </a:rPr>
              <a:t>Conclusion</a:t>
            </a:r>
          </a:p>
        </p:txBody>
      </p:sp>
      <p:sp>
        <p:nvSpPr>
          <p:cNvPr id="8" name="TextBox 7">
            <a:extLst>
              <a:ext uri="{FF2B5EF4-FFF2-40B4-BE49-F238E27FC236}">
                <a16:creationId xmlns:a16="http://schemas.microsoft.com/office/drawing/2014/main" id="{C2C79A6A-66BB-3197-83BF-22B2FAD4BDAE}"/>
              </a:ext>
            </a:extLst>
          </p:cNvPr>
          <p:cNvSpPr txBox="1"/>
          <p:nvPr/>
        </p:nvSpPr>
        <p:spPr>
          <a:xfrm>
            <a:off x="1019488" y="1000471"/>
            <a:ext cx="5583045" cy="307777"/>
          </a:xfrm>
          <a:prstGeom prst="rect">
            <a:avLst/>
          </a:prstGeom>
          <a:noFill/>
        </p:spPr>
        <p:txBody>
          <a:bodyPr wrap="square">
            <a:spAutoFit/>
          </a:bodyPr>
          <a:lstStyle/>
          <a:p>
            <a:r>
              <a:rPr lang="en-IN" dirty="0">
                <a:solidFill>
                  <a:schemeClr val="bg1"/>
                </a:solidFill>
              </a:rPr>
              <a:t>1.Facebook was at it's peak between 1990 to 2000, at most in 1995.</a:t>
            </a:r>
          </a:p>
        </p:txBody>
      </p:sp>
      <p:sp>
        <p:nvSpPr>
          <p:cNvPr id="10" name="TextBox 9">
            <a:extLst>
              <a:ext uri="{FF2B5EF4-FFF2-40B4-BE49-F238E27FC236}">
                <a16:creationId xmlns:a16="http://schemas.microsoft.com/office/drawing/2014/main" id="{5794393F-3D7B-76D8-F2C3-D6A2D5D50BD1}"/>
              </a:ext>
            </a:extLst>
          </p:cNvPr>
          <p:cNvSpPr txBox="1"/>
          <p:nvPr/>
        </p:nvSpPr>
        <p:spPr>
          <a:xfrm>
            <a:off x="1071527" y="1523691"/>
            <a:ext cx="6757639" cy="523220"/>
          </a:xfrm>
          <a:prstGeom prst="rect">
            <a:avLst/>
          </a:prstGeom>
          <a:noFill/>
        </p:spPr>
        <p:txBody>
          <a:bodyPr wrap="square">
            <a:spAutoFit/>
          </a:bodyPr>
          <a:lstStyle/>
          <a:p>
            <a:r>
              <a:rPr lang="en-IN" dirty="0">
                <a:solidFill>
                  <a:schemeClr val="bg1"/>
                </a:solidFill>
              </a:rPr>
              <a:t>2.Number of people registered on Facebook platform , mostly was of young age , specially people of 18 years.</a:t>
            </a:r>
          </a:p>
        </p:txBody>
      </p:sp>
      <p:sp>
        <p:nvSpPr>
          <p:cNvPr id="11" name="TextBox 10">
            <a:extLst>
              <a:ext uri="{FF2B5EF4-FFF2-40B4-BE49-F238E27FC236}">
                <a16:creationId xmlns:a16="http://schemas.microsoft.com/office/drawing/2014/main" id="{A4F4F498-7E69-A8DA-792F-C2B747FCDDDE}"/>
              </a:ext>
            </a:extLst>
          </p:cNvPr>
          <p:cNvSpPr txBox="1"/>
          <p:nvPr/>
        </p:nvSpPr>
        <p:spPr>
          <a:xfrm>
            <a:off x="1161747" y="2310140"/>
            <a:ext cx="6467707" cy="523220"/>
          </a:xfrm>
          <a:prstGeom prst="rect">
            <a:avLst/>
          </a:prstGeom>
          <a:noFill/>
        </p:spPr>
        <p:txBody>
          <a:bodyPr wrap="square" rtlCol="0">
            <a:spAutoFit/>
          </a:bodyPr>
          <a:lstStyle/>
          <a:p>
            <a:r>
              <a:rPr lang="en-US" dirty="0">
                <a:solidFill>
                  <a:schemeClr val="bg1"/>
                </a:solidFill>
              </a:rPr>
              <a:t>3.People desire more connection on social media(Facebook) then they are known to, specially females.</a:t>
            </a:r>
            <a:endParaRPr lang="en-IN" dirty="0">
              <a:solidFill>
                <a:schemeClr val="bg1"/>
              </a:solidFill>
            </a:endParaRPr>
          </a:p>
        </p:txBody>
      </p:sp>
      <p:sp>
        <p:nvSpPr>
          <p:cNvPr id="13" name="TextBox 12">
            <a:extLst>
              <a:ext uri="{FF2B5EF4-FFF2-40B4-BE49-F238E27FC236}">
                <a16:creationId xmlns:a16="http://schemas.microsoft.com/office/drawing/2014/main" id="{CC4609EF-EEAB-F745-1A55-C37618CAE704}"/>
              </a:ext>
            </a:extLst>
          </p:cNvPr>
          <p:cNvSpPr txBox="1"/>
          <p:nvPr/>
        </p:nvSpPr>
        <p:spPr>
          <a:xfrm>
            <a:off x="1161746" y="3011071"/>
            <a:ext cx="6592069" cy="523220"/>
          </a:xfrm>
          <a:prstGeom prst="rect">
            <a:avLst/>
          </a:prstGeom>
          <a:noFill/>
        </p:spPr>
        <p:txBody>
          <a:bodyPr wrap="square">
            <a:spAutoFit/>
          </a:bodyPr>
          <a:lstStyle/>
          <a:p>
            <a:r>
              <a:rPr lang="en-IN" dirty="0">
                <a:solidFill>
                  <a:schemeClr val="bg1"/>
                </a:solidFill>
              </a:rPr>
              <a:t>4.People who has been since so long on Facebook , generally like to prefer surfing for media only, instead of looking for connection with others.</a:t>
            </a:r>
          </a:p>
        </p:txBody>
      </p:sp>
      <p:pic>
        <p:nvPicPr>
          <p:cNvPr id="21" name="Picture 20">
            <a:extLst>
              <a:ext uri="{FF2B5EF4-FFF2-40B4-BE49-F238E27FC236}">
                <a16:creationId xmlns:a16="http://schemas.microsoft.com/office/drawing/2014/main" id="{ED9C51FC-6799-9B85-1BF6-3A4D242EA50A}"/>
              </a:ext>
            </a:extLst>
          </p:cNvPr>
          <p:cNvPicPr>
            <a:picLocks noChangeAspect="1"/>
          </p:cNvPicPr>
          <p:nvPr/>
        </p:nvPicPr>
        <p:blipFill>
          <a:blip r:embed="rId3">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1820023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16" name="TextBox 15">
            <a:extLst>
              <a:ext uri="{FF2B5EF4-FFF2-40B4-BE49-F238E27FC236}">
                <a16:creationId xmlns:a16="http://schemas.microsoft.com/office/drawing/2014/main" id="{579833F5-1172-CFB7-9EBA-1AECBF044074}"/>
              </a:ext>
            </a:extLst>
          </p:cNvPr>
          <p:cNvSpPr txBox="1"/>
          <p:nvPr/>
        </p:nvSpPr>
        <p:spPr>
          <a:xfrm>
            <a:off x="2233957" y="773970"/>
            <a:ext cx="4070199" cy="461665"/>
          </a:xfrm>
          <a:prstGeom prst="rect">
            <a:avLst/>
          </a:prstGeom>
          <a:noFill/>
        </p:spPr>
        <p:txBody>
          <a:bodyPr wrap="square">
            <a:spAutoFit/>
          </a:bodyPr>
          <a:lstStyle/>
          <a:p>
            <a:r>
              <a:rPr lang="en-IN" sz="2400" b="1" u="sng" dirty="0">
                <a:solidFill>
                  <a:srgbClr val="FFC000"/>
                </a:solidFill>
              </a:rPr>
              <a:t>ACTIONABLE INSIGHT</a:t>
            </a:r>
          </a:p>
        </p:txBody>
      </p:sp>
      <p:sp>
        <p:nvSpPr>
          <p:cNvPr id="18" name="TextBox 17">
            <a:extLst>
              <a:ext uri="{FF2B5EF4-FFF2-40B4-BE49-F238E27FC236}">
                <a16:creationId xmlns:a16="http://schemas.microsoft.com/office/drawing/2014/main" id="{CB80A2ED-A672-40C7-7A7D-3126CA6168D3}"/>
              </a:ext>
            </a:extLst>
          </p:cNvPr>
          <p:cNvSpPr txBox="1"/>
          <p:nvPr/>
        </p:nvSpPr>
        <p:spPr>
          <a:xfrm>
            <a:off x="884658" y="1403555"/>
            <a:ext cx="6582938" cy="523220"/>
          </a:xfrm>
          <a:prstGeom prst="rect">
            <a:avLst/>
          </a:prstGeom>
          <a:noFill/>
        </p:spPr>
        <p:txBody>
          <a:bodyPr wrap="square">
            <a:spAutoFit/>
          </a:bodyPr>
          <a:lstStyle/>
          <a:p>
            <a:r>
              <a:rPr lang="en-IN" dirty="0">
                <a:solidFill>
                  <a:schemeClr val="bg1"/>
                </a:solidFill>
              </a:rPr>
              <a:t>1.Facebook should spread proper awareness of pro and cons on their platform as most users are youngster.</a:t>
            </a:r>
          </a:p>
        </p:txBody>
      </p:sp>
      <p:sp>
        <p:nvSpPr>
          <p:cNvPr id="20" name="TextBox 19">
            <a:extLst>
              <a:ext uri="{FF2B5EF4-FFF2-40B4-BE49-F238E27FC236}">
                <a16:creationId xmlns:a16="http://schemas.microsoft.com/office/drawing/2014/main" id="{72C0AC0B-7224-1990-6698-314853863B56}"/>
              </a:ext>
            </a:extLst>
          </p:cNvPr>
          <p:cNvSpPr txBox="1"/>
          <p:nvPr/>
        </p:nvSpPr>
        <p:spPr>
          <a:xfrm>
            <a:off x="884658" y="2094696"/>
            <a:ext cx="7512207" cy="954107"/>
          </a:xfrm>
          <a:prstGeom prst="rect">
            <a:avLst/>
          </a:prstGeom>
          <a:noFill/>
        </p:spPr>
        <p:txBody>
          <a:bodyPr wrap="square">
            <a:spAutoFit/>
          </a:bodyPr>
          <a:lstStyle/>
          <a:p>
            <a:r>
              <a:rPr lang="en-IN" dirty="0">
                <a:solidFill>
                  <a:schemeClr val="bg1"/>
                </a:solidFill>
              </a:rPr>
              <a:t>2.while upgrading the platform time to time , Facebook should have more upgrade </a:t>
            </a:r>
            <a:r>
              <a:rPr lang="en-IN" dirty="0" err="1">
                <a:solidFill>
                  <a:schemeClr val="bg1"/>
                </a:solidFill>
              </a:rPr>
              <a:t>surffing</a:t>
            </a:r>
            <a:r>
              <a:rPr lang="en-IN" dirty="0">
                <a:solidFill>
                  <a:schemeClr val="bg1"/>
                </a:solidFill>
              </a:rPr>
              <a:t> feature for those who has been since so long on platform and prefer to surf then connect, so by this way even they find helpful for them and even Facebook can enhance their earning as well.</a:t>
            </a:r>
          </a:p>
        </p:txBody>
      </p:sp>
      <p:sp>
        <p:nvSpPr>
          <p:cNvPr id="7" name="TextBox 6">
            <a:extLst>
              <a:ext uri="{FF2B5EF4-FFF2-40B4-BE49-F238E27FC236}">
                <a16:creationId xmlns:a16="http://schemas.microsoft.com/office/drawing/2014/main" id="{FE63DA5D-62F9-3261-FA5E-FBAD4112F516}"/>
              </a:ext>
            </a:extLst>
          </p:cNvPr>
          <p:cNvSpPr txBox="1"/>
          <p:nvPr/>
        </p:nvSpPr>
        <p:spPr>
          <a:xfrm>
            <a:off x="895812" y="3273473"/>
            <a:ext cx="7426712" cy="523220"/>
          </a:xfrm>
          <a:prstGeom prst="rect">
            <a:avLst/>
          </a:prstGeom>
          <a:noFill/>
        </p:spPr>
        <p:txBody>
          <a:bodyPr wrap="square">
            <a:spAutoFit/>
          </a:bodyPr>
          <a:lstStyle/>
          <a:p>
            <a:r>
              <a:rPr lang="en-IN" dirty="0">
                <a:solidFill>
                  <a:schemeClr val="bg1"/>
                </a:solidFill>
              </a:rPr>
              <a:t>3.As people are more desired for more connection, Facebook search engine should be work accordingly to auto suggest them their knowns.</a:t>
            </a:r>
          </a:p>
        </p:txBody>
      </p:sp>
      <p:pic>
        <p:nvPicPr>
          <p:cNvPr id="9" name="Picture 8">
            <a:extLst>
              <a:ext uri="{FF2B5EF4-FFF2-40B4-BE49-F238E27FC236}">
                <a16:creationId xmlns:a16="http://schemas.microsoft.com/office/drawing/2014/main" id="{AB1B8DED-AEA3-D3ED-32CE-1515FF63E625}"/>
              </a:ext>
            </a:extLst>
          </p:cNvPr>
          <p:cNvPicPr>
            <a:picLocks noChangeAspect="1"/>
          </p:cNvPicPr>
          <p:nvPr/>
        </p:nvPicPr>
        <p:blipFill>
          <a:blip r:embed="rId3">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296551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5" name="TextBox 4">
            <a:extLst>
              <a:ext uri="{FF2B5EF4-FFF2-40B4-BE49-F238E27FC236}">
                <a16:creationId xmlns:a16="http://schemas.microsoft.com/office/drawing/2014/main" id="{EC8C5222-F1CE-26A1-E018-F039D15BE0CD}"/>
              </a:ext>
            </a:extLst>
          </p:cNvPr>
          <p:cNvSpPr txBox="1"/>
          <p:nvPr/>
        </p:nvSpPr>
        <p:spPr>
          <a:xfrm>
            <a:off x="2653991" y="1286293"/>
            <a:ext cx="3672468" cy="646331"/>
          </a:xfrm>
          <a:prstGeom prst="rect">
            <a:avLst/>
          </a:prstGeom>
          <a:noFill/>
        </p:spPr>
        <p:txBody>
          <a:bodyPr wrap="square" rtlCol="0">
            <a:spAutoFit/>
          </a:bodyPr>
          <a:lstStyle/>
          <a:p>
            <a:r>
              <a:rPr lang="en-IN" sz="3600" b="1" dirty="0">
                <a:solidFill>
                  <a:schemeClr val="bg1"/>
                </a:solidFill>
              </a:rPr>
              <a:t>THANK’YOU</a:t>
            </a:r>
          </a:p>
        </p:txBody>
      </p:sp>
      <p:sp>
        <p:nvSpPr>
          <p:cNvPr id="6" name="TextBox 5">
            <a:extLst>
              <a:ext uri="{FF2B5EF4-FFF2-40B4-BE49-F238E27FC236}">
                <a16:creationId xmlns:a16="http://schemas.microsoft.com/office/drawing/2014/main" id="{7C3CD4E9-8FA2-97BB-C208-95499E77895F}"/>
              </a:ext>
            </a:extLst>
          </p:cNvPr>
          <p:cNvSpPr txBox="1"/>
          <p:nvPr/>
        </p:nvSpPr>
        <p:spPr>
          <a:xfrm>
            <a:off x="1553737" y="2646556"/>
            <a:ext cx="1970048" cy="338554"/>
          </a:xfrm>
          <a:prstGeom prst="rect">
            <a:avLst/>
          </a:prstGeom>
          <a:noFill/>
        </p:spPr>
        <p:txBody>
          <a:bodyPr wrap="square" rtlCol="0">
            <a:spAutoFit/>
          </a:bodyPr>
          <a:lstStyle/>
          <a:p>
            <a:r>
              <a:rPr lang="en-IN" sz="1600" b="1" dirty="0">
                <a:solidFill>
                  <a:srgbClr val="FFC000"/>
                </a:solidFill>
              </a:rPr>
              <a:t>For any query :</a:t>
            </a:r>
          </a:p>
        </p:txBody>
      </p:sp>
      <p:sp>
        <p:nvSpPr>
          <p:cNvPr id="8" name="TextBox 7">
            <a:extLst>
              <a:ext uri="{FF2B5EF4-FFF2-40B4-BE49-F238E27FC236}">
                <a16:creationId xmlns:a16="http://schemas.microsoft.com/office/drawing/2014/main" id="{2E84882E-8EE4-1822-F3F1-62813CA084DF}"/>
              </a:ext>
            </a:extLst>
          </p:cNvPr>
          <p:cNvSpPr txBox="1"/>
          <p:nvPr/>
        </p:nvSpPr>
        <p:spPr>
          <a:xfrm>
            <a:off x="3032696" y="3210877"/>
            <a:ext cx="41605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Email : </a:t>
            </a:r>
            <a:r>
              <a:rPr kumimoji="0" lang="en-US" sz="1400" b="0" i="1" u="none" strike="noStrike" kern="0" cap="none" spc="0" normalizeH="0" baseline="0" noProof="0" dirty="0">
                <a:ln>
                  <a:noFill/>
                </a:ln>
                <a:solidFill>
                  <a:srgbClr val="FFFFFF"/>
                </a:solidFill>
                <a:effectLst/>
                <a:uLnTx/>
                <a:uFillTx/>
                <a:latin typeface="Arial"/>
                <a:cs typeface="Arial"/>
                <a:sym typeface="Arial"/>
              </a:rPr>
              <a:t>ramprakashtripathi108@gmail.com</a:t>
            </a:r>
            <a:endParaRPr kumimoji="0" lang="en-IN" sz="1400" b="0" i="1" u="none" strike="noStrike" kern="0" cap="none" spc="0" normalizeH="0" baseline="0" noProof="0" dirty="0">
              <a:ln>
                <a:noFill/>
              </a:ln>
              <a:solidFill>
                <a:srgbClr val="FFFFFF"/>
              </a:solidFill>
              <a:effectLst/>
              <a:uLnTx/>
              <a:uFillTx/>
              <a:latin typeface="Arial"/>
              <a:cs typeface="Arial"/>
              <a:sym typeface="Arial"/>
            </a:endParaRPr>
          </a:p>
        </p:txBody>
      </p:sp>
      <p:sp>
        <p:nvSpPr>
          <p:cNvPr id="9" name="TextBox 8">
            <a:extLst>
              <a:ext uri="{FF2B5EF4-FFF2-40B4-BE49-F238E27FC236}">
                <a16:creationId xmlns:a16="http://schemas.microsoft.com/office/drawing/2014/main" id="{AA6B9996-6D1A-5C48-2345-2E7723A931BE}"/>
              </a:ext>
            </a:extLst>
          </p:cNvPr>
          <p:cNvSpPr txBox="1"/>
          <p:nvPr/>
        </p:nvSpPr>
        <p:spPr>
          <a:xfrm>
            <a:off x="3032696" y="3744421"/>
            <a:ext cx="52197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FFFFFF"/>
                </a:solidFill>
                <a:effectLst/>
                <a:uLnTx/>
                <a:uFillTx/>
                <a:latin typeface="-apple-system"/>
                <a:cs typeface="Arial"/>
                <a:sym typeface="Arial"/>
              </a:rPr>
              <a:t>LinkedIn </a:t>
            </a:r>
            <a:r>
              <a:rPr kumimoji="0" lang="en-IN" sz="1600" b="0" i="1" u="none" strike="noStrike" kern="0" cap="none" spc="0" normalizeH="0" baseline="0" noProof="0" dirty="0">
                <a:ln>
                  <a:noFill/>
                </a:ln>
                <a:solidFill>
                  <a:srgbClr val="FFFFFF"/>
                </a:solidFill>
                <a:effectLst/>
                <a:uLnTx/>
                <a:uFillTx/>
                <a:latin typeface="-apple-system"/>
                <a:cs typeface="Arial"/>
                <a:sym typeface="Arial"/>
              </a:rPr>
              <a:t>:  linkedin.com/in/ramprakash-tripathi-aa86771a7</a:t>
            </a:r>
            <a:endParaRPr kumimoji="0" lang="en-IN" sz="1600" b="0" i="1" u="none" strike="noStrike" kern="0" cap="none" spc="0" normalizeH="0" baseline="0" noProof="0" dirty="0">
              <a:ln>
                <a:noFill/>
              </a:ln>
              <a:solidFill>
                <a:srgbClr val="FFFFFF"/>
              </a:solidFill>
              <a:effectLst/>
              <a:uLnTx/>
              <a:uFillTx/>
              <a:latin typeface="Arial"/>
              <a:cs typeface="Arial"/>
              <a:sym typeface="Arial"/>
            </a:endParaRPr>
          </a:p>
        </p:txBody>
      </p:sp>
      <p:grpSp>
        <p:nvGrpSpPr>
          <p:cNvPr id="10" name="Google Shape;2170;p68">
            <a:extLst>
              <a:ext uri="{FF2B5EF4-FFF2-40B4-BE49-F238E27FC236}">
                <a16:creationId xmlns:a16="http://schemas.microsoft.com/office/drawing/2014/main" id="{2B81B00C-722D-9448-6560-E15A9BC2D3AA}"/>
              </a:ext>
            </a:extLst>
          </p:cNvPr>
          <p:cNvGrpSpPr/>
          <p:nvPr/>
        </p:nvGrpSpPr>
        <p:grpSpPr>
          <a:xfrm>
            <a:off x="2767520" y="3775198"/>
            <a:ext cx="265176" cy="307777"/>
            <a:chOff x="3752358" y="3817349"/>
            <a:chExt cx="346056" cy="345674"/>
          </a:xfrm>
        </p:grpSpPr>
        <p:sp>
          <p:nvSpPr>
            <p:cNvPr id="11" name="Google Shape;2171;p68">
              <a:extLst>
                <a:ext uri="{FF2B5EF4-FFF2-40B4-BE49-F238E27FC236}">
                  <a16:creationId xmlns:a16="http://schemas.microsoft.com/office/drawing/2014/main" id="{92686426-C271-258D-BB2C-87A5CC8E3197}"/>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2;p68">
              <a:extLst>
                <a:ext uri="{FF2B5EF4-FFF2-40B4-BE49-F238E27FC236}">
                  <a16:creationId xmlns:a16="http://schemas.microsoft.com/office/drawing/2014/main" id="{B857EDA5-94E9-9997-F10D-C46E3DED6BDD}"/>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3;p68">
              <a:extLst>
                <a:ext uri="{FF2B5EF4-FFF2-40B4-BE49-F238E27FC236}">
                  <a16:creationId xmlns:a16="http://schemas.microsoft.com/office/drawing/2014/main" id="{FC825E1A-3832-3B6E-5871-67B898DFF8C2}"/>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74;p68">
              <a:extLst>
                <a:ext uri="{FF2B5EF4-FFF2-40B4-BE49-F238E27FC236}">
                  <a16:creationId xmlns:a16="http://schemas.microsoft.com/office/drawing/2014/main" id="{8F380A2D-606D-1BE6-68F9-45E5D30FE6E0}"/>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F1FB38A5-1A39-43A9-DAAD-518AF679D3B6}"/>
              </a:ext>
            </a:extLst>
          </p:cNvPr>
          <p:cNvPicPr>
            <a:picLocks noChangeAspect="1"/>
          </p:cNvPicPr>
          <p:nvPr/>
        </p:nvPicPr>
        <p:blipFill>
          <a:blip r:embed="rId3">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231277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78513" y="2689736"/>
            <a:ext cx="3924238" cy="11797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UTILIZATION OF     FACEBOOK…</a:t>
            </a:r>
            <a:endParaRPr b="1" dirty="0"/>
          </a:p>
        </p:txBody>
      </p:sp>
      <p:cxnSp>
        <p:nvCxnSpPr>
          <p:cNvPr id="209" name="Google Shape;209;p43"/>
          <p:cNvCxnSpPr/>
          <p:nvPr/>
        </p:nvCxnSpPr>
        <p:spPr>
          <a:xfrm>
            <a:off x="5078513" y="2833915"/>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Google Shape;268;p48">
            <a:extLst>
              <a:ext uri="{FF2B5EF4-FFF2-40B4-BE49-F238E27FC236}">
                <a16:creationId xmlns:a16="http://schemas.microsoft.com/office/drawing/2014/main" id="{0AAB0435-F66C-C407-4E60-499CCD6E9EE6}"/>
              </a:ext>
            </a:extLst>
          </p:cNvPr>
          <p:cNvPicPr preferRelativeResize="0"/>
          <p:nvPr/>
        </p:nvPicPr>
        <p:blipFill rotWithShape="1">
          <a:blip r:embed="rId3">
            <a:alphaModFix/>
          </a:blip>
          <a:srcRect l="18080" t="-2202" r="23480" b="-2192"/>
          <a:stretch/>
        </p:blipFill>
        <p:spPr>
          <a:xfrm>
            <a:off x="1" y="-130431"/>
            <a:ext cx="3977266" cy="5404361"/>
          </a:xfrm>
          <a:prstGeom prst="flowChartDelay">
            <a:avLst/>
          </a:prstGeom>
          <a:noFill/>
          <a:ln>
            <a:noFill/>
          </a:ln>
        </p:spPr>
      </p:pic>
      <p:cxnSp>
        <p:nvCxnSpPr>
          <p:cNvPr id="3" name="Google Shape;209;p43">
            <a:extLst>
              <a:ext uri="{FF2B5EF4-FFF2-40B4-BE49-F238E27FC236}">
                <a16:creationId xmlns:a16="http://schemas.microsoft.com/office/drawing/2014/main" id="{681B8016-45EC-234D-CE82-299DEAB03D34}"/>
              </a:ext>
            </a:extLst>
          </p:cNvPr>
          <p:cNvCxnSpPr>
            <a:cxnSpLocks/>
          </p:cNvCxnSpPr>
          <p:nvPr/>
        </p:nvCxnSpPr>
        <p:spPr>
          <a:xfrm flipV="1">
            <a:off x="5230664" y="3190365"/>
            <a:ext cx="3077240" cy="6069"/>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6" name="Google Shape;209;p43">
            <a:extLst>
              <a:ext uri="{FF2B5EF4-FFF2-40B4-BE49-F238E27FC236}">
                <a16:creationId xmlns:a16="http://schemas.microsoft.com/office/drawing/2014/main" id="{42AFD2D4-30A4-D092-63F1-5EAEE4552E82}"/>
              </a:ext>
            </a:extLst>
          </p:cNvPr>
          <p:cNvCxnSpPr>
            <a:cxnSpLocks/>
          </p:cNvCxnSpPr>
          <p:nvPr/>
        </p:nvCxnSpPr>
        <p:spPr>
          <a:xfrm>
            <a:off x="5230664" y="3730584"/>
            <a:ext cx="203249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58F88BEF-49BB-500A-2392-E22FD39EF99F}"/>
              </a:ext>
            </a:extLst>
          </p:cNvPr>
          <p:cNvPicPr>
            <a:picLocks noChangeAspect="1"/>
          </p:cNvPicPr>
          <p:nvPr/>
        </p:nvPicPr>
        <p:blipFill>
          <a:blip r:embed="rId4"/>
          <a:stretch>
            <a:fillRect/>
          </a:stretch>
        </p:blipFill>
        <p:spPr>
          <a:xfrm>
            <a:off x="3695393" y="2701874"/>
            <a:ext cx="1535270" cy="1167611"/>
          </a:xfrm>
          <a:prstGeom prst="rect">
            <a:avLst/>
          </a:prstGeom>
        </p:spPr>
      </p:pic>
      <p:sp>
        <p:nvSpPr>
          <p:cNvPr id="9" name="Google Shape;362;p38">
            <a:extLst>
              <a:ext uri="{FF2B5EF4-FFF2-40B4-BE49-F238E27FC236}">
                <a16:creationId xmlns:a16="http://schemas.microsoft.com/office/drawing/2014/main" id="{FCE7215D-9037-F070-15FD-E27022B77F8B}"/>
              </a:ext>
            </a:extLst>
          </p:cNvPr>
          <p:cNvSpPr/>
          <p:nvPr/>
        </p:nvSpPr>
        <p:spPr>
          <a:xfrm>
            <a:off x="0" y="0"/>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4" name="Picture 3">
            <a:extLst>
              <a:ext uri="{FF2B5EF4-FFF2-40B4-BE49-F238E27FC236}">
                <a16:creationId xmlns:a16="http://schemas.microsoft.com/office/drawing/2014/main" id="{1BFE5239-FEE2-329E-5BE6-7F0BB6A0A3CB}"/>
              </a:ext>
            </a:extLst>
          </p:cNvPr>
          <p:cNvPicPr>
            <a:picLocks noChangeAspect="1"/>
          </p:cNvPicPr>
          <p:nvPr/>
        </p:nvPicPr>
        <p:blipFill>
          <a:blip r:embed="rId5">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2" name="Google Shape;362;p38">
            <a:extLst>
              <a:ext uri="{FF2B5EF4-FFF2-40B4-BE49-F238E27FC236}">
                <a16:creationId xmlns:a16="http://schemas.microsoft.com/office/drawing/2014/main" id="{2B4DEFD7-A036-E6CF-BE96-906F0C2BAB51}"/>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9" name="TextBox 8">
            <a:extLst>
              <a:ext uri="{FF2B5EF4-FFF2-40B4-BE49-F238E27FC236}">
                <a16:creationId xmlns:a16="http://schemas.microsoft.com/office/drawing/2014/main" id="{384F5111-11CC-1462-6ED3-F1546EE28B14}"/>
              </a:ext>
            </a:extLst>
          </p:cNvPr>
          <p:cNvSpPr txBox="1"/>
          <p:nvPr/>
        </p:nvSpPr>
        <p:spPr>
          <a:xfrm>
            <a:off x="2036955" y="925145"/>
            <a:ext cx="5776333" cy="3293209"/>
          </a:xfrm>
          <a:prstGeom prst="rect">
            <a:avLst/>
          </a:prstGeom>
          <a:noFill/>
        </p:spPr>
        <p:txBody>
          <a:bodyPr wrap="square" rtlCol="0">
            <a:spAutoFit/>
          </a:bodyPr>
          <a:lstStyle/>
          <a:p>
            <a:r>
              <a:rPr lang="en-IN" sz="2800" dirty="0">
                <a:solidFill>
                  <a:schemeClr val="accent3">
                    <a:lumMod val="75000"/>
                  </a:schemeClr>
                </a:solidFill>
              </a:rPr>
              <a:t>“Data is what you need to do </a:t>
            </a:r>
          </a:p>
          <a:p>
            <a:endParaRPr lang="en-IN" sz="2800" dirty="0">
              <a:solidFill>
                <a:schemeClr val="accent3">
                  <a:lumMod val="75000"/>
                </a:schemeClr>
              </a:solidFill>
            </a:endParaRPr>
          </a:p>
          <a:p>
            <a:r>
              <a:rPr lang="en-IN" sz="2800" dirty="0">
                <a:solidFill>
                  <a:schemeClr val="accent3">
                    <a:lumMod val="75000"/>
                  </a:schemeClr>
                </a:solidFill>
              </a:rPr>
              <a:t>          </a:t>
            </a:r>
            <a:r>
              <a:rPr lang="en-IN" sz="3200" b="1" dirty="0">
                <a:solidFill>
                  <a:schemeClr val="accent3">
                    <a:lumMod val="75000"/>
                  </a:schemeClr>
                </a:solidFill>
              </a:rPr>
              <a:t>ANALYTICS.</a:t>
            </a:r>
          </a:p>
          <a:p>
            <a:endParaRPr lang="en-IN" sz="3200" b="1" dirty="0">
              <a:solidFill>
                <a:schemeClr val="accent3">
                  <a:lumMod val="75000"/>
                </a:schemeClr>
              </a:solidFill>
            </a:endParaRPr>
          </a:p>
          <a:p>
            <a:r>
              <a:rPr lang="en-IN" sz="2800" dirty="0">
                <a:solidFill>
                  <a:schemeClr val="accent3">
                    <a:lumMod val="75000"/>
                  </a:schemeClr>
                </a:solidFill>
              </a:rPr>
              <a:t>Information is what you need to do</a:t>
            </a:r>
          </a:p>
          <a:p>
            <a:endParaRPr lang="en-IN" sz="2800" dirty="0">
              <a:solidFill>
                <a:schemeClr val="accent3">
                  <a:lumMod val="75000"/>
                </a:schemeClr>
              </a:solidFill>
            </a:endParaRPr>
          </a:p>
          <a:p>
            <a:r>
              <a:rPr lang="en-IN" sz="2800" dirty="0">
                <a:solidFill>
                  <a:schemeClr val="accent3">
                    <a:lumMod val="75000"/>
                  </a:schemeClr>
                </a:solidFill>
              </a:rPr>
              <a:t>            </a:t>
            </a:r>
            <a:r>
              <a:rPr lang="en-IN" sz="3200" b="1" dirty="0">
                <a:solidFill>
                  <a:schemeClr val="accent3">
                    <a:lumMod val="75000"/>
                  </a:schemeClr>
                </a:solidFill>
              </a:rPr>
              <a:t>BUSINESS..”</a:t>
            </a:r>
            <a:endParaRPr lang="en-IN" sz="2800" b="1" dirty="0">
              <a:solidFill>
                <a:schemeClr val="accent3">
                  <a:lumMod val="75000"/>
                </a:schemeClr>
              </a:solidFill>
            </a:endParaRPr>
          </a:p>
        </p:txBody>
      </p:sp>
      <p:pic>
        <p:nvPicPr>
          <p:cNvPr id="3" name="Picture 2">
            <a:extLst>
              <a:ext uri="{FF2B5EF4-FFF2-40B4-BE49-F238E27FC236}">
                <a16:creationId xmlns:a16="http://schemas.microsoft.com/office/drawing/2014/main" id="{3EDCC203-6504-726A-ED13-94A09068050A}"/>
              </a:ext>
            </a:extLst>
          </p:cNvPr>
          <p:cNvPicPr>
            <a:picLocks noChangeAspect="1"/>
          </p:cNvPicPr>
          <p:nvPr/>
        </p:nvPicPr>
        <p:blipFill>
          <a:blip r:embed="rId3">
            <a:alphaModFix/>
          </a:blip>
          <a:stretch>
            <a:fillRect/>
          </a:stretch>
        </p:blipFill>
        <p:spPr>
          <a:xfrm>
            <a:off x="8649534"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pSp>
        <p:nvGrpSpPr>
          <p:cNvPr id="4" name="Google Shape;8625;p54">
            <a:extLst>
              <a:ext uri="{FF2B5EF4-FFF2-40B4-BE49-F238E27FC236}">
                <a16:creationId xmlns:a16="http://schemas.microsoft.com/office/drawing/2014/main" id="{755D9A09-770E-3068-A37B-907636918D1C}"/>
              </a:ext>
            </a:extLst>
          </p:cNvPr>
          <p:cNvGrpSpPr/>
          <p:nvPr/>
        </p:nvGrpSpPr>
        <p:grpSpPr>
          <a:xfrm>
            <a:off x="9455" y="932799"/>
            <a:ext cx="9231307" cy="2295305"/>
            <a:chOff x="1808063" y="4224250"/>
            <a:chExt cx="3433674" cy="810761"/>
          </a:xfrm>
        </p:grpSpPr>
        <p:sp>
          <p:nvSpPr>
            <p:cNvPr id="5" name="Google Shape;8626;p54">
              <a:extLst>
                <a:ext uri="{FF2B5EF4-FFF2-40B4-BE49-F238E27FC236}">
                  <a16:creationId xmlns:a16="http://schemas.microsoft.com/office/drawing/2014/main" id="{CE773A42-51D1-C045-B4EE-CC28BEAC6245}"/>
                </a:ext>
              </a:extLst>
            </p:cNvPr>
            <p:cNvSpPr/>
            <p:nvPr/>
          </p:nvSpPr>
          <p:spPr>
            <a:xfrm>
              <a:off x="1868351" y="4363392"/>
              <a:ext cx="601520" cy="652763"/>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r>
                <a:rPr kumimoji="0" lang="en" sz="1400" b="1" i="0" u="none" strike="noStrike" kern="0" cap="none" spc="0" normalizeH="0" baseline="0" noProof="0" dirty="0">
                  <a:ln>
                    <a:noFill/>
                  </a:ln>
                  <a:solidFill>
                    <a:srgbClr val="000000"/>
                  </a:solidFill>
                  <a:effectLst/>
                  <a:uLnTx/>
                  <a:uFillTx/>
                  <a:latin typeface="IBM Plex Sans Condensed"/>
                  <a:ea typeface="IBM Plex Sans Condensed"/>
                  <a:cs typeface="IBM Plex Sans Condensed"/>
                  <a:sym typeface="IBM Plex Sans Condensed"/>
                </a:rPr>
                <a:t>          </a:t>
              </a:r>
            </a:p>
            <a:p>
              <a:r>
                <a:rPr lang="en" b="1" dirty="0">
                  <a:latin typeface="IBM Plex Sans Condensed"/>
                  <a:ea typeface="IBM Plex Sans Condensed"/>
                  <a:cs typeface="IBM Plex Sans Condensed"/>
                  <a:sym typeface="IBM Plex Sans Condensed"/>
                </a:rPr>
                <a:t>            </a:t>
              </a:r>
              <a:endParaRPr kumimoji="0" lang="e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endParaRPr>
            </a:p>
            <a:p>
              <a:pPr lvl="0"/>
              <a:endParaRPr dirty="0"/>
            </a:p>
          </p:txBody>
        </p:sp>
        <p:sp>
          <p:nvSpPr>
            <p:cNvPr id="6" name="Google Shape;8627;p54">
              <a:extLst>
                <a:ext uri="{FF2B5EF4-FFF2-40B4-BE49-F238E27FC236}">
                  <a16:creationId xmlns:a16="http://schemas.microsoft.com/office/drawing/2014/main" id="{CC22E30C-5306-F5F3-2DBC-C9BE1BA6DC6F}"/>
                </a:ext>
              </a:extLst>
            </p:cNvPr>
            <p:cNvSpPr/>
            <p:nvPr/>
          </p:nvSpPr>
          <p:spPr>
            <a:xfrm>
              <a:off x="3819124" y="4679940"/>
              <a:ext cx="764590" cy="336216"/>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628;p54">
              <a:extLst>
                <a:ext uri="{FF2B5EF4-FFF2-40B4-BE49-F238E27FC236}">
                  <a16:creationId xmlns:a16="http://schemas.microsoft.com/office/drawing/2014/main" id="{CCC9520E-4F21-B636-24A7-5B1DC2087C82}"/>
                </a:ext>
              </a:extLst>
            </p:cNvPr>
            <p:cNvSpPr/>
            <p:nvPr/>
          </p:nvSpPr>
          <p:spPr>
            <a:xfrm>
              <a:off x="3143817" y="4224250"/>
              <a:ext cx="719039" cy="342360"/>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629;p54">
              <a:extLst>
                <a:ext uri="{FF2B5EF4-FFF2-40B4-BE49-F238E27FC236}">
                  <a16:creationId xmlns:a16="http://schemas.microsoft.com/office/drawing/2014/main" id="{358EA1C6-E51C-EF1D-2B68-F67DB62A366F}"/>
                </a:ext>
              </a:extLst>
            </p:cNvPr>
            <p:cNvSpPr/>
            <p:nvPr/>
          </p:nvSpPr>
          <p:spPr>
            <a:xfrm>
              <a:off x="1808063" y="4254715"/>
              <a:ext cx="722460" cy="401675"/>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30;p54">
              <a:extLst>
                <a:ext uri="{FF2B5EF4-FFF2-40B4-BE49-F238E27FC236}">
                  <a16:creationId xmlns:a16="http://schemas.microsoft.com/office/drawing/2014/main" id="{4C7C8688-E3ED-6099-5C15-40878607D89C}"/>
                </a:ext>
              </a:extLst>
            </p:cNvPr>
            <p:cNvSpPr/>
            <p:nvPr/>
          </p:nvSpPr>
          <p:spPr>
            <a:xfrm>
              <a:off x="2470965" y="4655290"/>
              <a:ext cx="721912" cy="379721"/>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1;p54">
              <a:extLst>
                <a:ext uri="{FF2B5EF4-FFF2-40B4-BE49-F238E27FC236}">
                  <a16:creationId xmlns:a16="http://schemas.microsoft.com/office/drawing/2014/main" id="{BF32E4E0-C6E5-ACC7-3454-FAA97D3BECBA}"/>
                </a:ext>
              </a:extLst>
            </p:cNvPr>
            <p:cNvSpPr/>
            <p:nvPr/>
          </p:nvSpPr>
          <p:spPr>
            <a:xfrm>
              <a:off x="4522698" y="4227215"/>
              <a:ext cx="719039" cy="35156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8632;p54">
              <a:extLst>
                <a:ext uri="{FF2B5EF4-FFF2-40B4-BE49-F238E27FC236}">
                  <a16:creationId xmlns:a16="http://schemas.microsoft.com/office/drawing/2014/main" id="{F00720B9-379A-4634-81BE-73AFC5647AED}"/>
                </a:ext>
              </a:extLst>
            </p:cNvPr>
            <p:cNvSpPr/>
            <p:nvPr/>
          </p:nvSpPr>
          <p:spPr>
            <a:xfrm>
              <a:off x="2530159" y="4294338"/>
              <a:ext cx="601884" cy="654768"/>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8633;p54">
              <a:extLst>
                <a:ext uri="{FF2B5EF4-FFF2-40B4-BE49-F238E27FC236}">
                  <a16:creationId xmlns:a16="http://schemas.microsoft.com/office/drawing/2014/main" id="{49DABBBD-0CD3-6134-CFBF-3472B0979290}"/>
                </a:ext>
              </a:extLst>
            </p:cNvPr>
            <p:cNvSpPr/>
            <p:nvPr/>
          </p:nvSpPr>
          <p:spPr>
            <a:xfrm>
              <a:off x="3205622" y="4322988"/>
              <a:ext cx="626832" cy="643013"/>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634;p54">
              <a:extLst>
                <a:ext uri="{FF2B5EF4-FFF2-40B4-BE49-F238E27FC236}">
                  <a16:creationId xmlns:a16="http://schemas.microsoft.com/office/drawing/2014/main" id="{00288DBD-550B-99F2-CF24-54708A717BC9}"/>
                </a:ext>
              </a:extLst>
            </p:cNvPr>
            <p:cNvSpPr/>
            <p:nvPr/>
          </p:nvSpPr>
          <p:spPr>
            <a:xfrm>
              <a:off x="3852176" y="4259469"/>
              <a:ext cx="670522" cy="689636"/>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8635;p54">
              <a:extLst>
                <a:ext uri="{FF2B5EF4-FFF2-40B4-BE49-F238E27FC236}">
                  <a16:creationId xmlns:a16="http://schemas.microsoft.com/office/drawing/2014/main" id="{DD404FE9-51A3-2C57-FEFC-7723779047EE}"/>
                </a:ext>
              </a:extLst>
            </p:cNvPr>
            <p:cNvSpPr/>
            <p:nvPr/>
          </p:nvSpPr>
          <p:spPr>
            <a:xfrm>
              <a:off x="4585568" y="4317561"/>
              <a:ext cx="581797" cy="651231"/>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8625;p54">
            <a:extLst>
              <a:ext uri="{FF2B5EF4-FFF2-40B4-BE49-F238E27FC236}">
                <a16:creationId xmlns:a16="http://schemas.microsoft.com/office/drawing/2014/main" id="{4FE968CF-5125-6C64-608B-59106B9054AD}"/>
              </a:ext>
            </a:extLst>
          </p:cNvPr>
          <p:cNvGrpSpPr/>
          <p:nvPr/>
        </p:nvGrpSpPr>
        <p:grpSpPr>
          <a:xfrm>
            <a:off x="710603" y="2984900"/>
            <a:ext cx="7824346" cy="2307617"/>
            <a:chOff x="1721992" y="4238614"/>
            <a:chExt cx="2916170" cy="788753"/>
          </a:xfrm>
        </p:grpSpPr>
        <p:sp>
          <p:nvSpPr>
            <p:cNvPr id="16" name="Google Shape;8626;p54">
              <a:extLst>
                <a:ext uri="{FF2B5EF4-FFF2-40B4-BE49-F238E27FC236}">
                  <a16:creationId xmlns:a16="http://schemas.microsoft.com/office/drawing/2014/main" id="{A493C80F-7711-3EF5-7B80-86E819AA44C2}"/>
                </a:ext>
              </a:extLst>
            </p:cNvPr>
            <p:cNvSpPr/>
            <p:nvPr/>
          </p:nvSpPr>
          <p:spPr>
            <a:xfrm>
              <a:off x="1809326" y="4364629"/>
              <a:ext cx="683639" cy="58447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627;p54">
              <a:extLst>
                <a:ext uri="{FF2B5EF4-FFF2-40B4-BE49-F238E27FC236}">
                  <a16:creationId xmlns:a16="http://schemas.microsoft.com/office/drawing/2014/main" id="{4496269A-10BD-E936-49C3-D9D4C374C4F6}"/>
                </a:ext>
              </a:extLst>
            </p:cNvPr>
            <p:cNvSpPr/>
            <p:nvPr/>
          </p:nvSpPr>
          <p:spPr>
            <a:xfrm>
              <a:off x="3821511" y="4666502"/>
              <a:ext cx="816651"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628;p54">
              <a:extLst>
                <a:ext uri="{FF2B5EF4-FFF2-40B4-BE49-F238E27FC236}">
                  <a16:creationId xmlns:a16="http://schemas.microsoft.com/office/drawing/2014/main" id="{9754C0F3-078A-F1CF-E27F-07AF134713FA}"/>
                </a:ext>
              </a:extLst>
            </p:cNvPr>
            <p:cNvSpPr/>
            <p:nvPr/>
          </p:nvSpPr>
          <p:spPr>
            <a:xfrm>
              <a:off x="3133137" y="4238614"/>
              <a:ext cx="741532" cy="416589"/>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629;p54">
              <a:extLst>
                <a:ext uri="{FF2B5EF4-FFF2-40B4-BE49-F238E27FC236}">
                  <a16:creationId xmlns:a16="http://schemas.microsoft.com/office/drawing/2014/main" id="{A7372FF8-F682-F981-EC2E-4DAC212D139B}"/>
                </a:ext>
              </a:extLst>
            </p:cNvPr>
            <p:cNvSpPr/>
            <p:nvPr/>
          </p:nvSpPr>
          <p:spPr>
            <a:xfrm>
              <a:off x="1721992" y="4265057"/>
              <a:ext cx="830724" cy="35116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8630;p54">
              <a:extLst>
                <a:ext uri="{FF2B5EF4-FFF2-40B4-BE49-F238E27FC236}">
                  <a16:creationId xmlns:a16="http://schemas.microsoft.com/office/drawing/2014/main" id="{2A3BA545-F942-5411-CACF-937446737031}"/>
                </a:ext>
              </a:extLst>
            </p:cNvPr>
            <p:cNvSpPr/>
            <p:nvPr/>
          </p:nvSpPr>
          <p:spPr>
            <a:xfrm>
              <a:off x="2498606" y="4671023"/>
              <a:ext cx="691659" cy="329974"/>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8632;p54">
              <a:extLst>
                <a:ext uri="{FF2B5EF4-FFF2-40B4-BE49-F238E27FC236}">
                  <a16:creationId xmlns:a16="http://schemas.microsoft.com/office/drawing/2014/main" id="{3D870934-754B-7DC5-F188-F1B3DFBCC777}"/>
                </a:ext>
              </a:extLst>
            </p:cNvPr>
            <p:cNvSpPr/>
            <p:nvPr/>
          </p:nvSpPr>
          <p:spPr>
            <a:xfrm>
              <a:off x="2538621" y="4326308"/>
              <a:ext cx="593421" cy="622798"/>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8633;p54">
              <a:extLst>
                <a:ext uri="{FF2B5EF4-FFF2-40B4-BE49-F238E27FC236}">
                  <a16:creationId xmlns:a16="http://schemas.microsoft.com/office/drawing/2014/main" id="{40C65C3F-8D99-A5BE-C722-5435F96A592D}"/>
                </a:ext>
              </a:extLst>
            </p:cNvPr>
            <p:cNvSpPr/>
            <p:nvPr/>
          </p:nvSpPr>
          <p:spPr>
            <a:xfrm>
              <a:off x="3201960" y="4364629"/>
              <a:ext cx="613910" cy="58447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8634;p54">
              <a:extLst>
                <a:ext uri="{FF2B5EF4-FFF2-40B4-BE49-F238E27FC236}">
                  <a16:creationId xmlns:a16="http://schemas.microsoft.com/office/drawing/2014/main" id="{9687C427-F88C-5BA8-BDBA-6A296F6ECF32}"/>
                </a:ext>
              </a:extLst>
            </p:cNvPr>
            <p:cNvSpPr/>
            <p:nvPr/>
          </p:nvSpPr>
          <p:spPr>
            <a:xfrm>
              <a:off x="3923689" y="4326308"/>
              <a:ext cx="613910" cy="622798"/>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65;p22">
            <a:extLst>
              <a:ext uri="{FF2B5EF4-FFF2-40B4-BE49-F238E27FC236}">
                <a16:creationId xmlns:a16="http://schemas.microsoft.com/office/drawing/2014/main" id="{B7B16CFE-D30F-4F96-76A5-31DA486E5270}"/>
              </a:ext>
            </a:extLst>
          </p:cNvPr>
          <p:cNvSpPr txBox="1">
            <a:spLocks/>
          </p:cNvSpPr>
          <p:nvPr/>
        </p:nvSpPr>
        <p:spPr>
          <a:xfrm>
            <a:off x="564139" y="237940"/>
            <a:ext cx="7744744" cy="68150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IN" sz="3600" dirty="0">
                <a:solidFill>
                  <a:schemeClr val="bg1"/>
                </a:solidFill>
                <a:highlight>
                  <a:srgbClr val="800080"/>
                </a:highlight>
              </a:rPr>
              <a:t>PROCESS ROADMAP AND TOOL </a:t>
            </a:r>
            <a:endParaRPr lang="en-IN" dirty="0">
              <a:solidFill>
                <a:schemeClr val="bg1"/>
              </a:solidFill>
              <a:highlight>
                <a:srgbClr val="800080"/>
              </a:highlight>
            </a:endParaRPr>
          </a:p>
        </p:txBody>
      </p:sp>
      <p:sp>
        <p:nvSpPr>
          <p:cNvPr id="3" name="Google Shape;362;p38">
            <a:extLst>
              <a:ext uri="{FF2B5EF4-FFF2-40B4-BE49-F238E27FC236}">
                <a16:creationId xmlns:a16="http://schemas.microsoft.com/office/drawing/2014/main" id="{197AD31C-F9A1-2840-3C58-524E705B37EF}"/>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26" name="Google Shape;186;p27">
            <a:extLst>
              <a:ext uri="{FF2B5EF4-FFF2-40B4-BE49-F238E27FC236}">
                <a16:creationId xmlns:a16="http://schemas.microsoft.com/office/drawing/2014/main" id="{6B153644-BF70-EEF1-55BE-D8C0D5FC097C}"/>
              </a:ext>
            </a:extLst>
          </p:cNvPr>
          <p:cNvPicPr preferRelativeResize="0"/>
          <p:nvPr/>
        </p:nvPicPr>
        <p:blipFill>
          <a:blip r:embed="rId3">
            <a:alphaModFix/>
          </a:blip>
          <a:stretch>
            <a:fillRect/>
          </a:stretch>
        </p:blipFill>
        <p:spPr>
          <a:xfrm>
            <a:off x="3872089" y="2863004"/>
            <a:ext cx="487665" cy="453285"/>
          </a:xfrm>
          <a:prstGeom prst="rect">
            <a:avLst/>
          </a:prstGeom>
          <a:noFill/>
          <a:ln>
            <a:noFill/>
          </a:ln>
        </p:spPr>
      </p:pic>
      <p:pic>
        <p:nvPicPr>
          <p:cNvPr id="27" name="Google Shape;166;p27">
            <a:extLst>
              <a:ext uri="{FF2B5EF4-FFF2-40B4-BE49-F238E27FC236}">
                <a16:creationId xmlns:a16="http://schemas.microsoft.com/office/drawing/2014/main" id="{D63F9D36-7D81-01BF-4DD2-41C92234FC7A}"/>
              </a:ext>
            </a:extLst>
          </p:cNvPr>
          <p:cNvPicPr preferRelativeResize="0"/>
          <p:nvPr/>
        </p:nvPicPr>
        <p:blipFill>
          <a:blip r:embed="rId4">
            <a:alphaModFix/>
          </a:blip>
          <a:stretch>
            <a:fillRect/>
          </a:stretch>
        </p:blipFill>
        <p:spPr>
          <a:xfrm>
            <a:off x="7885015" y="422174"/>
            <a:ext cx="423868" cy="419591"/>
          </a:xfrm>
          <a:prstGeom prst="rect">
            <a:avLst/>
          </a:prstGeom>
          <a:noFill/>
          <a:ln>
            <a:noFill/>
          </a:ln>
        </p:spPr>
      </p:pic>
      <p:pic>
        <p:nvPicPr>
          <p:cNvPr id="28" name="Google Shape;187;p27">
            <a:extLst>
              <a:ext uri="{FF2B5EF4-FFF2-40B4-BE49-F238E27FC236}">
                <a16:creationId xmlns:a16="http://schemas.microsoft.com/office/drawing/2014/main" id="{AB719C1E-B83F-DEBA-1B56-D026FAD748CA}"/>
              </a:ext>
            </a:extLst>
          </p:cNvPr>
          <p:cNvPicPr preferRelativeResize="0"/>
          <p:nvPr/>
        </p:nvPicPr>
        <p:blipFill>
          <a:blip r:embed="rId5">
            <a:alphaModFix/>
          </a:blip>
          <a:stretch>
            <a:fillRect/>
          </a:stretch>
        </p:blipFill>
        <p:spPr>
          <a:xfrm>
            <a:off x="126080" y="3921091"/>
            <a:ext cx="417383" cy="406723"/>
          </a:xfrm>
          <a:prstGeom prst="rect">
            <a:avLst/>
          </a:prstGeom>
          <a:noFill/>
          <a:ln>
            <a:noFill/>
          </a:ln>
        </p:spPr>
      </p:pic>
      <p:sp>
        <p:nvSpPr>
          <p:cNvPr id="30" name="TextBox 29">
            <a:extLst>
              <a:ext uri="{FF2B5EF4-FFF2-40B4-BE49-F238E27FC236}">
                <a16:creationId xmlns:a16="http://schemas.microsoft.com/office/drawing/2014/main" id="{C05DC064-E821-4DE7-B5A9-C3D071E8BFE7}"/>
              </a:ext>
            </a:extLst>
          </p:cNvPr>
          <p:cNvSpPr txBox="1"/>
          <p:nvPr/>
        </p:nvSpPr>
        <p:spPr>
          <a:xfrm>
            <a:off x="622958" y="2062942"/>
            <a:ext cx="914281" cy="338554"/>
          </a:xfrm>
          <a:prstGeom prst="rect">
            <a:avLst/>
          </a:prstGeom>
          <a:noFill/>
        </p:spPr>
        <p:txBody>
          <a:bodyPr wrap="square">
            <a:spAutoFit/>
          </a:bodyPr>
          <a:lstStyle/>
          <a:p>
            <a:r>
              <a:rPr lang="en" sz="1600" b="1" dirty="0">
                <a:solidFill>
                  <a:srgbClr val="FFFF00"/>
                </a:solidFill>
                <a:latin typeface="IBM Plex Sans Condensed"/>
                <a:ea typeface="IBM Plex Sans Condensed"/>
                <a:cs typeface="IBM Plex Sans Condensed"/>
                <a:sym typeface="IBM Plex Sans Condensed"/>
              </a:rPr>
              <a:t>INTRO</a:t>
            </a:r>
            <a:endParaRPr lang="en-IN" sz="1600" b="1" dirty="0">
              <a:solidFill>
                <a:srgbClr val="FFFF00"/>
              </a:solidFill>
            </a:endParaRPr>
          </a:p>
        </p:txBody>
      </p:sp>
      <p:sp>
        <p:nvSpPr>
          <p:cNvPr id="32" name="TextBox 31">
            <a:extLst>
              <a:ext uri="{FF2B5EF4-FFF2-40B4-BE49-F238E27FC236}">
                <a16:creationId xmlns:a16="http://schemas.microsoft.com/office/drawing/2014/main" id="{349FCC47-9853-4B9A-B260-5FDD4A0AD6BC}"/>
              </a:ext>
            </a:extLst>
          </p:cNvPr>
          <p:cNvSpPr txBox="1"/>
          <p:nvPr/>
        </p:nvSpPr>
        <p:spPr>
          <a:xfrm>
            <a:off x="2227291" y="1801332"/>
            <a:ext cx="1232435" cy="523220"/>
          </a:xfrm>
          <a:prstGeom prst="rect">
            <a:avLst/>
          </a:prstGeom>
          <a:noFill/>
        </p:spPr>
        <p:txBody>
          <a:bodyPr wrap="square">
            <a:spAutoFit/>
          </a:bodyPr>
          <a:lstStyle/>
          <a:p>
            <a:r>
              <a:rPr lang="en" b="1" dirty="0">
                <a:solidFill>
                  <a:srgbClr val="FFFF00"/>
                </a:solidFill>
                <a:latin typeface="IBM Plex Sans Condensed"/>
                <a:sym typeface="IBM Plex Sans Condensed"/>
              </a:rPr>
              <a:t>PROBLEM STATEMENT</a:t>
            </a:r>
            <a:endParaRPr lang="en-IN" sz="1400" b="1" dirty="0"/>
          </a:p>
        </p:txBody>
      </p:sp>
      <p:sp>
        <p:nvSpPr>
          <p:cNvPr id="34" name="TextBox 33">
            <a:extLst>
              <a:ext uri="{FF2B5EF4-FFF2-40B4-BE49-F238E27FC236}">
                <a16:creationId xmlns:a16="http://schemas.microsoft.com/office/drawing/2014/main" id="{B4E15C68-D70C-F28B-3481-D11B8E3E560F}"/>
              </a:ext>
            </a:extLst>
          </p:cNvPr>
          <p:cNvSpPr txBox="1"/>
          <p:nvPr/>
        </p:nvSpPr>
        <p:spPr>
          <a:xfrm>
            <a:off x="3856965" y="1751247"/>
            <a:ext cx="1523246"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rPr>
              <a:t>INSTALL &amp; IMPORT LIBRARIES</a:t>
            </a:r>
          </a:p>
        </p:txBody>
      </p:sp>
      <p:sp>
        <p:nvSpPr>
          <p:cNvPr id="36" name="TextBox 35">
            <a:extLst>
              <a:ext uri="{FF2B5EF4-FFF2-40B4-BE49-F238E27FC236}">
                <a16:creationId xmlns:a16="http://schemas.microsoft.com/office/drawing/2014/main" id="{A1DCD982-802B-747D-296B-EF48E437F26E}"/>
              </a:ext>
            </a:extLst>
          </p:cNvPr>
          <p:cNvSpPr txBox="1"/>
          <p:nvPr/>
        </p:nvSpPr>
        <p:spPr>
          <a:xfrm>
            <a:off x="5702714" y="1511525"/>
            <a:ext cx="1480171"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rPr>
              <a:t>DATA ACQUISITION AND DESCRIPTION</a:t>
            </a:r>
          </a:p>
        </p:txBody>
      </p:sp>
      <p:sp>
        <p:nvSpPr>
          <p:cNvPr id="40" name="TextBox 39">
            <a:extLst>
              <a:ext uri="{FF2B5EF4-FFF2-40B4-BE49-F238E27FC236}">
                <a16:creationId xmlns:a16="http://schemas.microsoft.com/office/drawing/2014/main" id="{48E1D27A-5CAA-1711-8A12-9F6F2FDEBCE7}"/>
              </a:ext>
            </a:extLst>
          </p:cNvPr>
          <p:cNvSpPr txBox="1"/>
          <p:nvPr/>
        </p:nvSpPr>
        <p:spPr>
          <a:xfrm>
            <a:off x="7512584" y="1818690"/>
            <a:ext cx="152324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rPr>
              <a:t>DATA PRE-PROFILING</a:t>
            </a:r>
          </a:p>
        </p:txBody>
      </p:sp>
      <p:sp>
        <p:nvSpPr>
          <p:cNvPr id="42" name="TextBox 41">
            <a:extLst>
              <a:ext uri="{FF2B5EF4-FFF2-40B4-BE49-F238E27FC236}">
                <a16:creationId xmlns:a16="http://schemas.microsoft.com/office/drawing/2014/main" id="{ACD1EB09-31CA-2FF6-9074-3ACBBAF5D797}"/>
              </a:ext>
            </a:extLst>
          </p:cNvPr>
          <p:cNvSpPr txBox="1"/>
          <p:nvPr/>
        </p:nvSpPr>
        <p:spPr>
          <a:xfrm>
            <a:off x="1203920" y="3888452"/>
            <a:ext cx="134580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rPr>
              <a:t>DATA PRE-PROCESSING</a:t>
            </a:r>
          </a:p>
        </p:txBody>
      </p:sp>
      <p:sp>
        <p:nvSpPr>
          <p:cNvPr id="44" name="TextBox 43">
            <a:extLst>
              <a:ext uri="{FF2B5EF4-FFF2-40B4-BE49-F238E27FC236}">
                <a16:creationId xmlns:a16="http://schemas.microsoft.com/office/drawing/2014/main" id="{29089F8E-5DAC-F286-1B80-B886B449CCD8}"/>
              </a:ext>
            </a:extLst>
          </p:cNvPr>
          <p:cNvSpPr txBox="1"/>
          <p:nvPr/>
        </p:nvSpPr>
        <p:spPr>
          <a:xfrm>
            <a:off x="3099767" y="3909405"/>
            <a:ext cx="119605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rPr>
              <a:t>DATA POST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b="1" kern="0" dirty="0">
                <a:solidFill>
                  <a:srgbClr val="FFFF00"/>
                </a:solidFill>
                <a:latin typeface="IBM Plex Sans Condensed"/>
                <a:ea typeface="IBM Plex Sans Condensed"/>
                <a:cs typeface="IBM Plex Sans Condensed"/>
                <a:sym typeface="IBM Plex Sans Condensed"/>
              </a:rPr>
              <a:t>PROFILING</a:t>
            </a:r>
            <a:endParaRPr kumimoji="0" lang="e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endParaRPr>
          </a:p>
        </p:txBody>
      </p:sp>
      <p:sp>
        <p:nvSpPr>
          <p:cNvPr id="46" name="TextBox 45">
            <a:extLst>
              <a:ext uri="{FF2B5EF4-FFF2-40B4-BE49-F238E27FC236}">
                <a16:creationId xmlns:a16="http://schemas.microsoft.com/office/drawing/2014/main" id="{02E886A3-0326-2917-947A-0B438DDBF2CD}"/>
              </a:ext>
            </a:extLst>
          </p:cNvPr>
          <p:cNvSpPr txBox="1"/>
          <p:nvPr/>
        </p:nvSpPr>
        <p:spPr>
          <a:xfrm>
            <a:off x="5045999" y="4061923"/>
            <a:ext cx="903887" cy="35050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b="1" kern="0" dirty="0">
                <a:solidFill>
                  <a:srgbClr val="FFFF00"/>
                </a:solidFill>
                <a:latin typeface="IBM Plex Sans Condensed"/>
                <a:ea typeface="IBM Plex Sans Condensed"/>
                <a:cs typeface="IBM Plex Sans Condensed"/>
                <a:sym typeface="IBM Plex Sans Condensed"/>
              </a:rPr>
              <a:t>EDA</a:t>
            </a:r>
            <a:endParaRPr kumimoji="0" lang="en-IN" sz="16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endParaRPr>
          </a:p>
        </p:txBody>
      </p:sp>
      <p:sp>
        <p:nvSpPr>
          <p:cNvPr id="48" name="TextBox 47">
            <a:extLst>
              <a:ext uri="{FF2B5EF4-FFF2-40B4-BE49-F238E27FC236}">
                <a16:creationId xmlns:a16="http://schemas.microsoft.com/office/drawing/2014/main" id="{A9726F0E-170F-CFBD-5285-59FB199B5E84}"/>
              </a:ext>
            </a:extLst>
          </p:cNvPr>
          <p:cNvSpPr txBox="1"/>
          <p:nvPr/>
        </p:nvSpPr>
        <p:spPr>
          <a:xfrm>
            <a:off x="6830955" y="4020223"/>
            <a:ext cx="1160023"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00"/>
                </a:solidFill>
                <a:effectLst/>
                <a:uLnTx/>
                <a:uFillTx/>
                <a:latin typeface="IBM Plex Sans Condensed"/>
                <a:ea typeface="IBM Plex Sans Condensed"/>
                <a:cs typeface="IBM Plex Sans Condensed"/>
                <a:sym typeface="IBM Plex Sans Condensed"/>
              </a:rPr>
              <a:t>CONCLUSION</a:t>
            </a:r>
          </a:p>
        </p:txBody>
      </p:sp>
      <p:pic>
        <p:nvPicPr>
          <p:cNvPr id="21" name="Picture 20">
            <a:extLst>
              <a:ext uri="{FF2B5EF4-FFF2-40B4-BE49-F238E27FC236}">
                <a16:creationId xmlns:a16="http://schemas.microsoft.com/office/drawing/2014/main" id="{F46E6CFF-0EEE-A4B5-014A-D985A44DB605}"/>
              </a:ext>
            </a:extLst>
          </p:cNvPr>
          <p:cNvPicPr>
            <a:picLocks noChangeAspect="1"/>
          </p:cNvPicPr>
          <p:nvPr/>
        </p:nvPicPr>
        <p:blipFill>
          <a:blip r:embed="rId6">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 name="Google Shape;362;p38">
            <a:extLst>
              <a:ext uri="{FF2B5EF4-FFF2-40B4-BE49-F238E27FC236}">
                <a16:creationId xmlns:a16="http://schemas.microsoft.com/office/drawing/2014/main" id="{CC4B561A-DE89-84F0-A50B-66250F1777FA}"/>
              </a:ext>
            </a:extLst>
          </p:cNvPr>
          <p:cNvSpPr/>
          <p:nvPr/>
        </p:nvSpPr>
        <p:spPr>
          <a:xfrm>
            <a:off x="0" y="446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grpSp>
        <p:nvGrpSpPr>
          <p:cNvPr id="11" name="Google Shape;1256;p49">
            <a:extLst>
              <a:ext uri="{FF2B5EF4-FFF2-40B4-BE49-F238E27FC236}">
                <a16:creationId xmlns:a16="http://schemas.microsoft.com/office/drawing/2014/main" id="{69237E7A-B2A3-A3D2-A5C1-6A7B8242DB36}"/>
              </a:ext>
            </a:extLst>
          </p:cNvPr>
          <p:cNvGrpSpPr/>
          <p:nvPr/>
        </p:nvGrpSpPr>
        <p:grpSpPr>
          <a:xfrm>
            <a:off x="334523" y="972927"/>
            <a:ext cx="8631050" cy="3621371"/>
            <a:chOff x="8009224" y="3043733"/>
            <a:chExt cx="359962" cy="843517"/>
          </a:xfrm>
        </p:grpSpPr>
        <p:sp>
          <p:nvSpPr>
            <p:cNvPr id="14" name="Google Shape;1259;p49">
              <a:extLst>
                <a:ext uri="{FF2B5EF4-FFF2-40B4-BE49-F238E27FC236}">
                  <a16:creationId xmlns:a16="http://schemas.microsoft.com/office/drawing/2014/main" id="{04A3E820-7AFE-044E-0437-F839EC153B65}"/>
                </a:ext>
              </a:extLst>
            </p:cNvPr>
            <p:cNvSpPr txBox="1"/>
            <p:nvPr/>
          </p:nvSpPr>
          <p:spPr>
            <a:xfrm>
              <a:off x="8009224" y="3368521"/>
              <a:ext cx="359962" cy="157200"/>
            </a:xfrm>
            <a:prstGeom prst="rect">
              <a:avLst/>
            </a:prstGeom>
            <a:solidFill>
              <a:schemeClr val="accen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5" name="Google Shape;1260;p49">
              <a:extLst>
                <a:ext uri="{FF2B5EF4-FFF2-40B4-BE49-F238E27FC236}">
                  <a16:creationId xmlns:a16="http://schemas.microsoft.com/office/drawing/2014/main" id="{033B4243-FB49-CA5D-4ECF-C6FC0D5995DD}"/>
                </a:ext>
              </a:extLst>
            </p:cNvPr>
            <p:cNvSpPr txBox="1"/>
            <p:nvPr/>
          </p:nvSpPr>
          <p:spPr>
            <a:xfrm>
              <a:off x="8009224" y="3043733"/>
              <a:ext cx="359962" cy="159300"/>
            </a:xfrm>
            <a:prstGeom prst="rect">
              <a:avLst/>
            </a:prstGeom>
            <a:solidFill>
              <a:schemeClr val="accent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17" name="Google Shape;1262;p49">
              <a:extLst>
                <a:ext uri="{FF2B5EF4-FFF2-40B4-BE49-F238E27FC236}">
                  <a16:creationId xmlns:a16="http://schemas.microsoft.com/office/drawing/2014/main" id="{72C13C9E-4315-F053-7508-23B95F05D70F}"/>
                </a:ext>
              </a:extLst>
            </p:cNvPr>
            <p:cNvSpPr txBox="1"/>
            <p:nvPr/>
          </p:nvSpPr>
          <p:spPr>
            <a:xfrm>
              <a:off x="8009378" y="3691209"/>
              <a:ext cx="359808" cy="196041"/>
            </a:xfrm>
            <a:prstGeom prst="rect">
              <a:avLst/>
            </a:prstGeom>
            <a:solidFill>
              <a:schemeClr val="accent3"/>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r>
                <a:rPr lang="en-US" sz="1800" b="1" dirty="0">
                  <a:solidFill>
                    <a:srgbClr val="02090E"/>
                  </a:solidFill>
                  <a:latin typeface="Calibri"/>
                  <a:ea typeface="Calibri"/>
                  <a:cs typeface="Calibri"/>
                  <a:sym typeface="Calibri"/>
                </a:rPr>
                <a:t>3. </a:t>
              </a:r>
              <a:r>
                <a:rPr lang="en-US" sz="1800" b="1" i="0" u="none" dirty="0">
                  <a:solidFill>
                    <a:srgbClr val="02090E"/>
                  </a:solidFill>
                  <a:latin typeface="Calibri"/>
                  <a:ea typeface="Calibri"/>
                  <a:cs typeface="Calibri"/>
                  <a:sym typeface="Calibri"/>
                </a:rPr>
                <a:t>Multiple uses of this platforms are : Business man uses for their businesses, Teachers   uses for teaching, student uses for  study and Others uses for different Promotions and advertisements</a:t>
              </a:r>
              <a:r>
                <a:rPr lang="en-US" sz="1800" b="1" i="0" u="none" dirty="0">
                  <a:solidFill>
                    <a:schemeClr val="bg2"/>
                  </a:solidFill>
                  <a:latin typeface="Calibri"/>
                  <a:ea typeface="Calibri"/>
                  <a:cs typeface="Calibri"/>
                  <a:sym typeface="Calibri"/>
                </a:rPr>
                <a:t>.</a:t>
              </a:r>
              <a:endParaRPr sz="1400" b="0" i="0" u="none" dirty="0">
                <a:solidFill>
                  <a:schemeClr val="dk1"/>
                </a:solidFill>
                <a:latin typeface="Calibri"/>
                <a:ea typeface="Calibri"/>
                <a:cs typeface="Calibri"/>
                <a:sym typeface="Calibri"/>
              </a:endParaRPr>
            </a:p>
          </p:txBody>
        </p:sp>
      </p:grpSp>
      <p:sp>
        <p:nvSpPr>
          <p:cNvPr id="18" name="TextBox 17">
            <a:extLst>
              <a:ext uri="{FF2B5EF4-FFF2-40B4-BE49-F238E27FC236}">
                <a16:creationId xmlns:a16="http://schemas.microsoft.com/office/drawing/2014/main" id="{4CCAB452-4FDB-75F8-2454-9B399839DC40}"/>
              </a:ext>
            </a:extLst>
          </p:cNvPr>
          <p:cNvSpPr txBox="1"/>
          <p:nvPr/>
        </p:nvSpPr>
        <p:spPr>
          <a:xfrm>
            <a:off x="379123" y="1072056"/>
            <a:ext cx="8586450" cy="584775"/>
          </a:xfrm>
          <a:prstGeom prst="rect">
            <a:avLst/>
          </a:prstGeom>
          <a:noFill/>
        </p:spPr>
        <p:txBody>
          <a:bodyPr wrap="square" rtlCol="0">
            <a:spAutoFit/>
          </a:bodyPr>
          <a:lstStyle/>
          <a:p>
            <a:pPr marL="342900" indent="-342900">
              <a:buAutoNum type="arabicPeriod"/>
            </a:pPr>
            <a:r>
              <a:rPr lang="en-US" sz="1600" b="1" dirty="0"/>
              <a:t>Facebook is American Social Media platform , which was founded in 2004 by Mark  Zuckerburg.</a:t>
            </a:r>
            <a:endParaRPr lang="en-IN" sz="1600" b="1" dirty="0"/>
          </a:p>
        </p:txBody>
      </p:sp>
      <p:sp>
        <p:nvSpPr>
          <p:cNvPr id="19" name="TextBox 18">
            <a:extLst>
              <a:ext uri="{FF2B5EF4-FFF2-40B4-BE49-F238E27FC236}">
                <a16:creationId xmlns:a16="http://schemas.microsoft.com/office/drawing/2014/main" id="{5351CB36-0CB2-AE06-B975-752087FA22A1}"/>
              </a:ext>
            </a:extLst>
          </p:cNvPr>
          <p:cNvSpPr txBox="1"/>
          <p:nvPr/>
        </p:nvSpPr>
        <p:spPr>
          <a:xfrm>
            <a:off x="408862" y="2400647"/>
            <a:ext cx="8147824" cy="584775"/>
          </a:xfrm>
          <a:prstGeom prst="rect">
            <a:avLst/>
          </a:prstGeom>
          <a:noFill/>
        </p:spPr>
        <p:txBody>
          <a:bodyPr wrap="square" rtlCol="0">
            <a:spAutoFit/>
          </a:bodyPr>
          <a:lstStyle/>
          <a:p>
            <a:r>
              <a:rPr lang="en-US" sz="1600" b="1" dirty="0"/>
              <a:t>2. Facebook is free of charge, and the company earns most of its money from   advertisements on the website.</a:t>
            </a:r>
            <a:endParaRPr lang="en-IN" sz="1600" b="1" dirty="0"/>
          </a:p>
        </p:txBody>
      </p:sp>
      <p:pic>
        <p:nvPicPr>
          <p:cNvPr id="3" name="Picture 2">
            <a:extLst>
              <a:ext uri="{FF2B5EF4-FFF2-40B4-BE49-F238E27FC236}">
                <a16:creationId xmlns:a16="http://schemas.microsoft.com/office/drawing/2014/main" id="{912E7136-5683-B6EF-40FA-3010C0B57A97}"/>
              </a:ext>
            </a:extLst>
          </p:cNvPr>
          <p:cNvPicPr>
            <a:picLocks noChangeAspect="1"/>
          </p:cNvPicPr>
          <p:nvPr/>
        </p:nvPicPr>
        <p:blipFill>
          <a:blip r:embed="rId3">
            <a:alphaModFix/>
          </a:blip>
          <a:stretch>
            <a:fillRect/>
          </a:stretch>
        </p:blipFill>
        <p:spPr>
          <a:xfrm>
            <a:off x="8649534"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 name="Google Shape;362;p38">
            <a:extLst>
              <a:ext uri="{FF2B5EF4-FFF2-40B4-BE49-F238E27FC236}">
                <a16:creationId xmlns:a16="http://schemas.microsoft.com/office/drawing/2014/main" id="{ABAB2D13-8BC8-5CC9-2867-D64D19438461}"/>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grpSp>
        <p:nvGrpSpPr>
          <p:cNvPr id="3" name="Google Shape;1393;p49">
            <a:extLst>
              <a:ext uri="{FF2B5EF4-FFF2-40B4-BE49-F238E27FC236}">
                <a16:creationId xmlns:a16="http://schemas.microsoft.com/office/drawing/2014/main" id="{0D90F941-C6CF-1064-FCCF-1BAC785DD22E}"/>
              </a:ext>
            </a:extLst>
          </p:cNvPr>
          <p:cNvGrpSpPr/>
          <p:nvPr/>
        </p:nvGrpSpPr>
        <p:grpSpPr>
          <a:xfrm rot="5400000">
            <a:off x="2502838" y="-1948072"/>
            <a:ext cx="4249842" cy="9032494"/>
            <a:chOff x="4270416" y="5674498"/>
            <a:chExt cx="1222998" cy="631206"/>
          </a:xfrm>
        </p:grpSpPr>
        <p:sp>
          <p:nvSpPr>
            <p:cNvPr id="4" name="Google Shape;1394;p49">
              <a:extLst>
                <a:ext uri="{FF2B5EF4-FFF2-40B4-BE49-F238E27FC236}">
                  <a16:creationId xmlns:a16="http://schemas.microsoft.com/office/drawing/2014/main" id="{39AE4F74-325F-1069-05A5-18AC08C91398}"/>
                </a:ext>
              </a:extLst>
            </p:cNvPr>
            <p:cNvSpPr/>
            <p:nvPr/>
          </p:nvSpPr>
          <p:spPr>
            <a:xfrm>
              <a:off x="4272473" y="5674498"/>
              <a:ext cx="255471" cy="584440"/>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5" name="Google Shape;1395;p49">
              <a:extLst>
                <a:ext uri="{FF2B5EF4-FFF2-40B4-BE49-F238E27FC236}">
                  <a16:creationId xmlns:a16="http://schemas.microsoft.com/office/drawing/2014/main" id="{38B2E022-0EFC-27F8-EECE-4B0372412F0D}"/>
                </a:ext>
              </a:extLst>
            </p:cNvPr>
            <p:cNvSpPr/>
            <p:nvPr/>
          </p:nvSpPr>
          <p:spPr>
            <a:xfrm>
              <a:off x="4588088" y="5675537"/>
              <a:ext cx="255472" cy="583401"/>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6" name="Google Shape;1396;p49">
              <a:extLst>
                <a:ext uri="{FF2B5EF4-FFF2-40B4-BE49-F238E27FC236}">
                  <a16:creationId xmlns:a16="http://schemas.microsoft.com/office/drawing/2014/main" id="{E7F34E35-D679-2385-1BCB-531DB56E27D9}"/>
                </a:ext>
              </a:extLst>
            </p:cNvPr>
            <p:cNvSpPr/>
            <p:nvPr/>
          </p:nvSpPr>
          <p:spPr>
            <a:xfrm>
              <a:off x="4907800" y="5675537"/>
              <a:ext cx="255471" cy="583401"/>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7" name="Google Shape;1397;p49">
              <a:extLst>
                <a:ext uri="{FF2B5EF4-FFF2-40B4-BE49-F238E27FC236}">
                  <a16:creationId xmlns:a16="http://schemas.microsoft.com/office/drawing/2014/main" id="{EF054895-977A-0194-1A8E-AD4F87A9E3CF}"/>
                </a:ext>
              </a:extLst>
            </p:cNvPr>
            <p:cNvSpPr/>
            <p:nvPr/>
          </p:nvSpPr>
          <p:spPr>
            <a:xfrm>
              <a:off x="5237943" y="5680732"/>
              <a:ext cx="255471" cy="575305"/>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8" name="Google Shape;1398;p49">
              <a:extLst>
                <a:ext uri="{FF2B5EF4-FFF2-40B4-BE49-F238E27FC236}">
                  <a16:creationId xmlns:a16="http://schemas.microsoft.com/office/drawing/2014/main" id="{F54FDD06-270C-452E-66E5-2D295F8331B4}"/>
                </a:ext>
              </a:extLst>
            </p:cNvPr>
            <p:cNvSpPr/>
            <p:nvPr/>
          </p:nvSpPr>
          <p:spPr>
            <a:xfrm>
              <a:off x="4270416" y="6258938"/>
              <a:ext cx="322913" cy="4676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9" name="Google Shape;1399;p49">
              <a:extLst>
                <a:ext uri="{FF2B5EF4-FFF2-40B4-BE49-F238E27FC236}">
                  <a16:creationId xmlns:a16="http://schemas.microsoft.com/office/drawing/2014/main" id="{84C8AAB7-2FE2-0AA0-1F2E-9EE85A2CE05A}"/>
                </a:ext>
              </a:extLst>
            </p:cNvPr>
            <p:cNvSpPr/>
            <p:nvPr/>
          </p:nvSpPr>
          <p:spPr>
            <a:xfrm>
              <a:off x="4586030" y="6258938"/>
              <a:ext cx="259587" cy="4676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400;p49">
              <a:extLst>
                <a:ext uri="{FF2B5EF4-FFF2-40B4-BE49-F238E27FC236}">
                  <a16:creationId xmlns:a16="http://schemas.microsoft.com/office/drawing/2014/main" id="{991CC438-53FB-F194-CA4A-8C1AFB3DD249}"/>
                </a:ext>
              </a:extLst>
            </p:cNvPr>
            <p:cNvSpPr/>
            <p:nvPr/>
          </p:nvSpPr>
          <p:spPr>
            <a:xfrm>
              <a:off x="5170501" y="6254477"/>
              <a:ext cx="322913" cy="51227"/>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1" name="Google Shape;1401;p49">
              <a:extLst>
                <a:ext uri="{FF2B5EF4-FFF2-40B4-BE49-F238E27FC236}">
                  <a16:creationId xmlns:a16="http://schemas.microsoft.com/office/drawing/2014/main" id="{3345EC19-D5F0-8E5F-A4DD-0BB447AE3577}"/>
                </a:ext>
              </a:extLst>
            </p:cNvPr>
            <p:cNvSpPr/>
            <p:nvPr/>
          </p:nvSpPr>
          <p:spPr>
            <a:xfrm>
              <a:off x="4907799" y="6258938"/>
              <a:ext cx="255472" cy="4676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 name="TextBox 11">
            <a:extLst>
              <a:ext uri="{FF2B5EF4-FFF2-40B4-BE49-F238E27FC236}">
                <a16:creationId xmlns:a16="http://schemas.microsoft.com/office/drawing/2014/main" id="{5A755630-E14D-A5DB-9F1D-405F3EB79143}"/>
              </a:ext>
            </a:extLst>
          </p:cNvPr>
          <p:cNvSpPr txBox="1"/>
          <p:nvPr/>
        </p:nvSpPr>
        <p:spPr>
          <a:xfrm>
            <a:off x="914398" y="593831"/>
            <a:ext cx="7292900" cy="523220"/>
          </a:xfrm>
          <a:prstGeom prst="rect">
            <a:avLst/>
          </a:prstGeom>
          <a:noFill/>
        </p:spPr>
        <p:txBody>
          <a:bodyPr wrap="square" rtlCol="0">
            <a:spAutoFit/>
          </a:bodyPr>
          <a:lstStyle/>
          <a:p>
            <a:r>
              <a:rPr lang="en-US" b="1" dirty="0"/>
              <a:t>People from all over the world are still using it as a medium to share their thoughts and feelings among others. </a:t>
            </a:r>
            <a:endParaRPr lang="en-IN" b="1" dirty="0"/>
          </a:p>
        </p:txBody>
      </p:sp>
      <p:sp>
        <p:nvSpPr>
          <p:cNvPr id="13" name="TextBox 12">
            <a:extLst>
              <a:ext uri="{FF2B5EF4-FFF2-40B4-BE49-F238E27FC236}">
                <a16:creationId xmlns:a16="http://schemas.microsoft.com/office/drawing/2014/main" id="{05B9907D-294E-0506-6B53-73D936D7DE07}"/>
              </a:ext>
            </a:extLst>
          </p:cNvPr>
          <p:cNvSpPr txBox="1"/>
          <p:nvPr/>
        </p:nvSpPr>
        <p:spPr>
          <a:xfrm>
            <a:off x="914398" y="1621687"/>
            <a:ext cx="7225990" cy="738664"/>
          </a:xfrm>
          <a:prstGeom prst="rect">
            <a:avLst/>
          </a:prstGeom>
          <a:noFill/>
        </p:spPr>
        <p:txBody>
          <a:bodyPr wrap="square" rtlCol="0">
            <a:spAutoFit/>
          </a:bodyPr>
          <a:lstStyle/>
          <a:p>
            <a:r>
              <a:rPr lang="en-US" b="1" dirty="0"/>
              <a:t>With the rise in the popularity of the application it is very necessary to stay updated and they are trying really hard. Let's say they want to study and analyze these differences and identify the pattern out of it</a:t>
            </a:r>
            <a:endParaRPr lang="en-IN" b="1" dirty="0"/>
          </a:p>
        </p:txBody>
      </p:sp>
      <p:sp>
        <p:nvSpPr>
          <p:cNvPr id="14" name="TextBox 13">
            <a:extLst>
              <a:ext uri="{FF2B5EF4-FFF2-40B4-BE49-F238E27FC236}">
                <a16:creationId xmlns:a16="http://schemas.microsoft.com/office/drawing/2014/main" id="{0A0C3D3F-D414-EE98-61A6-26BA284D3A29}"/>
              </a:ext>
            </a:extLst>
          </p:cNvPr>
          <p:cNvSpPr txBox="1"/>
          <p:nvPr/>
        </p:nvSpPr>
        <p:spPr>
          <a:xfrm>
            <a:off x="914398" y="2798321"/>
            <a:ext cx="7448874" cy="523220"/>
          </a:xfrm>
          <a:prstGeom prst="rect">
            <a:avLst/>
          </a:prstGeom>
          <a:noFill/>
        </p:spPr>
        <p:txBody>
          <a:bodyPr wrap="square" rtlCol="0">
            <a:spAutoFit/>
          </a:bodyPr>
          <a:lstStyle/>
          <a:p>
            <a:r>
              <a:rPr lang="en-US" b="1" dirty="0"/>
              <a:t>This is result will help the company to utilize these patterns in the next set of iteration development.</a:t>
            </a:r>
            <a:endParaRPr lang="en-IN" b="1" dirty="0"/>
          </a:p>
        </p:txBody>
      </p:sp>
      <p:sp>
        <p:nvSpPr>
          <p:cNvPr id="15" name="TextBox 14">
            <a:extLst>
              <a:ext uri="{FF2B5EF4-FFF2-40B4-BE49-F238E27FC236}">
                <a16:creationId xmlns:a16="http://schemas.microsoft.com/office/drawing/2014/main" id="{C9E9CA55-7C5C-0DF0-3A68-20D9F2E2352C}"/>
              </a:ext>
            </a:extLst>
          </p:cNvPr>
          <p:cNvSpPr txBox="1"/>
          <p:nvPr/>
        </p:nvSpPr>
        <p:spPr>
          <a:xfrm>
            <a:off x="914398" y="4021873"/>
            <a:ext cx="7129348" cy="523220"/>
          </a:xfrm>
          <a:prstGeom prst="rect">
            <a:avLst/>
          </a:prstGeom>
          <a:noFill/>
        </p:spPr>
        <p:txBody>
          <a:bodyPr wrap="square" rtlCol="0">
            <a:spAutoFit/>
          </a:bodyPr>
          <a:lstStyle/>
          <a:p>
            <a:r>
              <a:rPr lang="en-US" b="1" dirty="0"/>
              <a:t>Maybe this hidden pattern could end up improving their application and the user experience.</a:t>
            </a:r>
            <a:endParaRPr lang="en-IN" b="1" dirty="0"/>
          </a:p>
        </p:txBody>
      </p:sp>
      <p:pic>
        <p:nvPicPr>
          <p:cNvPr id="16" name="Picture 15">
            <a:extLst>
              <a:ext uri="{FF2B5EF4-FFF2-40B4-BE49-F238E27FC236}">
                <a16:creationId xmlns:a16="http://schemas.microsoft.com/office/drawing/2014/main" id="{A346D3CD-653B-D5C5-0E47-157090D2B80E}"/>
              </a:ext>
            </a:extLst>
          </p:cNvPr>
          <p:cNvPicPr>
            <a:picLocks noChangeAspect="1"/>
          </p:cNvPicPr>
          <p:nvPr/>
        </p:nvPicPr>
        <p:blipFill>
          <a:blip r:embed="rId3">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 name="Google Shape;362;p38">
            <a:extLst>
              <a:ext uri="{FF2B5EF4-FFF2-40B4-BE49-F238E27FC236}">
                <a16:creationId xmlns:a16="http://schemas.microsoft.com/office/drawing/2014/main" id="{01F123C2-45ED-8C61-399B-D2160D3A084E}"/>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4" name="Picture 3">
            <a:extLst>
              <a:ext uri="{FF2B5EF4-FFF2-40B4-BE49-F238E27FC236}">
                <a16:creationId xmlns:a16="http://schemas.microsoft.com/office/drawing/2014/main" id="{F7080637-DDF7-B8A5-CB5E-D03E3DC074A3}"/>
              </a:ext>
            </a:extLst>
          </p:cNvPr>
          <p:cNvPicPr>
            <a:picLocks noChangeAspect="1"/>
          </p:cNvPicPr>
          <p:nvPr/>
        </p:nvPicPr>
        <p:blipFill>
          <a:blip r:embed="rId3"/>
          <a:stretch>
            <a:fillRect/>
          </a:stretch>
        </p:blipFill>
        <p:spPr>
          <a:xfrm>
            <a:off x="9455" y="621445"/>
            <a:ext cx="9134545" cy="4618698"/>
          </a:xfrm>
          <a:prstGeom prst="rect">
            <a:avLst/>
          </a:prstGeom>
        </p:spPr>
      </p:pic>
      <p:sp>
        <p:nvSpPr>
          <p:cNvPr id="5" name="TextBox 4">
            <a:extLst>
              <a:ext uri="{FF2B5EF4-FFF2-40B4-BE49-F238E27FC236}">
                <a16:creationId xmlns:a16="http://schemas.microsoft.com/office/drawing/2014/main" id="{7F295C2C-9EFB-7191-8715-CE45BAF5D059}"/>
              </a:ext>
            </a:extLst>
          </p:cNvPr>
          <p:cNvSpPr txBox="1"/>
          <p:nvPr/>
        </p:nvSpPr>
        <p:spPr>
          <a:xfrm>
            <a:off x="3397403" y="30508"/>
            <a:ext cx="2289719" cy="369332"/>
          </a:xfrm>
          <a:prstGeom prst="rect">
            <a:avLst/>
          </a:prstGeom>
          <a:noFill/>
        </p:spPr>
        <p:txBody>
          <a:bodyPr wrap="square" rtlCol="0">
            <a:spAutoFit/>
          </a:bodyPr>
          <a:lstStyle/>
          <a:p>
            <a:r>
              <a:rPr lang="en-IN" sz="1800" b="1" u="sng" dirty="0">
                <a:solidFill>
                  <a:srgbClr val="FFFF00"/>
                </a:solidFill>
              </a:rPr>
              <a:t>GIVEN DATA SET</a:t>
            </a:r>
          </a:p>
        </p:txBody>
      </p:sp>
      <p:pic>
        <p:nvPicPr>
          <p:cNvPr id="6" name="Picture 5">
            <a:extLst>
              <a:ext uri="{FF2B5EF4-FFF2-40B4-BE49-F238E27FC236}">
                <a16:creationId xmlns:a16="http://schemas.microsoft.com/office/drawing/2014/main" id="{05D6D6AF-B53D-43FC-87F1-B70136F918E1}"/>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6" name="Picture 5">
            <a:extLst>
              <a:ext uri="{FF2B5EF4-FFF2-40B4-BE49-F238E27FC236}">
                <a16:creationId xmlns:a16="http://schemas.microsoft.com/office/drawing/2014/main" id="{FC24D1F4-56D6-053D-A638-A3E5C9A4B658}"/>
              </a:ext>
            </a:extLst>
          </p:cNvPr>
          <p:cNvPicPr>
            <a:picLocks noChangeAspect="1"/>
          </p:cNvPicPr>
          <p:nvPr/>
        </p:nvPicPr>
        <p:blipFill>
          <a:blip r:embed="rId3"/>
          <a:stretch>
            <a:fillRect/>
          </a:stretch>
        </p:blipFill>
        <p:spPr>
          <a:xfrm>
            <a:off x="34464" y="423745"/>
            <a:ext cx="9075072" cy="4679561"/>
          </a:xfrm>
          <a:prstGeom prst="rect">
            <a:avLst/>
          </a:prstGeom>
        </p:spPr>
      </p:pic>
      <p:pic>
        <p:nvPicPr>
          <p:cNvPr id="7" name="Picture 6">
            <a:extLst>
              <a:ext uri="{FF2B5EF4-FFF2-40B4-BE49-F238E27FC236}">
                <a16:creationId xmlns:a16="http://schemas.microsoft.com/office/drawing/2014/main" id="{22BC440E-0ED7-CC9C-D5BF-2D91EC894E23}"/>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 name="Google Shape;362;p38">
            <a:extLst>
              <a:ext uri="{FF2B5EF4-FFF2-40B4-BE49-F238E27FC236}">
                <a16:creationId xmlns:a16="http://schemas.microsoft.com/office/drawing/2014/main" id="{E39D4B34-D66E-3646-FE54-65DB13BF8A5E}"/>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3" name="Google Shape;362;p38">
            <a:extLst>
              <a:ext uri="{FF2B5EF4-FFF2-40B4-BE49-F238E27FC236}">
                <a16:creationId xmlns:a16="http://schemas.microsoft.com/office/drawing/2014/main" id="{ADA73D10-3E40-BC73-8044-739FD567CC08}"/>
              </a:ext>
            </a:extLst>
          </p:cNvPr>
          <p:cNvSpPr/>
          <p:nvPr/>
        </p:nvSpPr>
        <p:spPr>
          <a:xfrm>
            <a:off x="9455" y="40193"/>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sp>
        <p:nvSpPr>
          <p:cNvPr id="4" name="Google Shape;362;p38">
            <a:extLst>
              <a:ext uri="{FF2B5EF4-FFF2-40B4-BE49-F238E27FC236}">
                <a16:creationId xmlns:a16="http://schemas.microsoft.com/office/drawing/2014/main" id="{01B4F7E4-14B9-6036-D21B-69CC416F6883}"/>
              </a:ext>
            </a:extLst>
          </p:cNvPr>
          <p:cNvSpPr/>
          <p:nvPr/>
        </p:nvSpPr>
        <p:spPr>
          <a:xfrm>
            <a:off x="9455" y="32759"/>
            <a:ext cx="2124145" cy="301592"/>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b="1" dirty="0">
                <a:solidFill>
                  <a:schemeClr val="bg2"/>
                </a:solidFill>
                <a:latin typeface="Inter"/>
                <a:ea typeface="Inter"/>
                <a:cs typeface="Inter"/>
                <a:sym typeface="Inter"/>
              </a:rPr>
              <a:t>Utilization Of Facebook</a:t>
            </a:r>
            <a:endParaRPr b="1" dirty="0">
              <a:solidFill>
                <a:schemeClr val="bg2"/>
              </a:solidFill>
              <a:latin typeface="Inter"/>
              <a:ea typeface="Inter"/>
              <a:cs typeface="Inter"/>
              <a:sym typeface="Inter"/>
            </a:endParaRPr>
          </a:p>
        </p:txBody>
      </p:sp>
      <p:pic>
        <p:nvPicPr>
          <p:cNvPr id="6" name="Picture 5">
            <a:extLst>
              <a:ext uri="{FF2B5EF4-FFF2-40B4-BE49-F238E27FC236}">
                <a16:creationId xmlns:a16="http://schemas.microsoft.com/office/drawing/2014/main" id="{E04983E7-8042-B6D3-3945-18B2CE1A0405}"/>
              </a:ext>
            </a:extLst>
          </p:cNvPr>
          <p:cNvPicPr>
            <a:picLocks noChangeAspect="1"/>
          </p:cNvPicPr>
          <p:nvPr/>
        </p:nvPicPr>
        <p:blipFill>
          <a:blip r:embed="rId3"/>
          <a:stretch>
            <a:fillRect/>
          </a:stretch>
        </p:blipFill>
        <p:spPr>
          <a:xfrm>
            <a:off x="1650380" y="593890"/>
            <a:ext cx="6244683" cy="4516851"/>
          </a:xfrm>
          <a:prstGeom prst="rect">
            <a:avLst/>
          </a:prstGeom>
        </p:spPr>
      </p:pic>
      <p:pic>
        <p:nvPicPr>
          <p:cNvPr id="7" name="Picture 6">
            <a:extLst>
              <a:ext uri="{FF2B5EF4-FFF2-40B4-BE49-F238E27FC236}">
                <a16:creationId xmlns:a16="http://schemas.microsoft.com/office/drawing/2014/main" id="{954FAF26-2929-230C-FC27-70E6CCCE703E}"/>
              </a:ext>
            </a:extLst>
          </p:cNvPr>
          <p:cNvPicPr>
            <a:picLocks noChangeAspect="1"/>
          </p:cNvPicPr>
          <p:nvPr/>
        </p:nvPicPr>
        <p:blipFill>
          <a:blip r:embed="rId4">
            <a:alphaModFix/>
          </a:blip>
          <a:stretch>
            <a:fillRect/>
          </a:stretch>
        </p:blipFill>
        <p:spPr>
          <a:xfrm>
            <a:off x="8636722" y="4660901"/>
            <a:ext cx="494466" cy="482599"/>
          </a:xfrm>
          <a:prstGeom prst="ellipse">
            <a:avLst/>
          </a:prstGeom>
          <a:gradFill>
            <a:gsLst>
              <a:gs pos="0">
                <a:schemeClr val="accent4">
                  <a:lumMod val="60000"/>
                  <a:lumOff val="40000"/>
                </a:schemeClr>
              </a:gs>
              <a:gs pos="58000">
                <a:schemeClr val="dk1"/>
              </a:gs>
              <a:gs pos="100000">
                <a:schemeClr val="dk1"/>
              </a:gs>
            </a:gsLst>
            <a:path path="circle">
              <a:fillToRect l="100000" t="100000"/>
            </a:path>
          </a:gradFill>
        </p:spPr>
      </p:pic>
    </p:spTree>
    <p:extLst>
      <p:ext uri="{BB962C8B-B14F-4D97-AF65-F5344CB8AC3E}">
        <p14:creationId xmlns:p14="http://schemas.microsoft.com/office/powerpoint/2010/main" val="1831793570"/>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572</Words>
  <Application>Microsoft Office PowerPoint</Application>
  <PresentationFormat>On-screen Show (16:9)</PresentationFormat>
  <Paragraphs>83</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-apple-system</vt:lpstr>
      <vt:lpstr>Arial</vt:lpstr>
      <vt:lpstr>Calibri</vt:lpstr>
      <vt:lpstr>IBM Plex Sans Condensed</vt:lpstr>
      <vt:lpstr>Inter</vt:lpstr>
      <vt:lpstr>Livvic Light</vt:lpstr>
      <vt:lpstr>Maven Pro</vt:lpstr>
      <vt:lpstr>Montserrat</vt:lpstr>
      <vt:lpstr>Nunito Light</vt:lpstr>
      <vt:lpstr>Share Tech</vt:lpstr>
      <vt:lpstr>Data Science Consulting by Slidesgo</vt:lpstr>
      <vt:lpstr>PowerPoint Presentation</vt:lpstr>
      <vt:lpstr>UTILIZATION OF     FACEBOOK…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CONSULTING</dc:title>
  <cp:lastModifiedBy>Ramprakash tripathi</cp:lastModifiedBy>
  <cp:revision>88</cp:revision>
  <dcterms:modified xsi:type="dcterms:W3CDTF">2023-08-06T03:43:06Z</dcterms:modified>
</cp:coreProperties>
</file>